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7" r:id="rId9"/>
    <p:sldId id="258" r:id="rId10"/>
    <p:sldId id="264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занятий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февраль</c:v>
                </c:pt>
                <c:pt idx="4">
                  <c:v>март</c:v>
                </c:pt>
                <c:pt idx="5">
                  <c:v>апрель</c:v>
                </c:pt>
                <c:pt idx="6">
                  <c:v>май</c:v>
                </c:pt>
                <c:pt idx="7">
                  <c:v>июнь</c:v>
                </c:pt>
                <c:pt idx="8">
                  <c:v>июль</c:v>
                </c:pt>
                <c:pt idx="9">
                  <c:v>август</c:v>
                </c:pt>
                <c:pt idx="10">
                  <c:v>сентябрь</c:v>
                </c:pt>
                <c:pt idx="11">
                  <c:v>октябрь</c:v>
                </c:pt>
                <c:pt idx="12">
                  <c:v>ноябрь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обученных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февраль</c:v>
                </c:pt>
                <c:pt idx="4">
                  <c:v>март</c:v>
                </c:pt>
                <c:pt idx="5">
                  <c:v>апрель</c:v>
                </c:pt>
                <c:pt idx="6">
                  <c:v>май</c:v>
                </c:pt>
                <c:pt idx="7">
                  <c:v>июнь</c:v>
                </c:pt>
                <c:pt idx="8">
                  <c:v>июль</c:v>
                </c:pt>
                <c:pt idx="9">
                  <c:v>август</c:v>
                </c:pt>
                <c:pt idx="10">
                  <c:v>сентябрь</c:v>
                </c:pt>
                <c:pt idx="11">
                  <c:v>октябрь</c:v>
                </c:pt>
                <c:pt idx="12">
                  <c:v>ноябрь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10</c:v>
                </c:pt>
                <c:pt idx="1">
                  <c:v>8</c:v>
                </c:pt>
                <c:pt idx="2">
                  <c:v>19</c:v>
                </c:pt>
                <c:pt idx="3">
                  <c:v>19</c:v>
                </c:pt>
                <c:pt idx="4">
                  <c:v>25</c:v>
                </c:pt>
                <c:pt idx="5">
                  <c:v>62</c:v>
                </c:pt>
                <c:pt idx="6">
                  <c:v>42</c:v>
                </c:pt>
                <c:pt idx="7">
                  <c:v>53</c:v>
                </c:pt>
                <c:pt idx="8">
                  <c:v>11</c:v>
                </c:pt>
                <c:pt idx="9">
                  <c:v>18</c:v>
                </c:pt>
                <c:pt idx="10">
                  <c:v>44</c:v>
                </c:pt>
                <c:pt idx="11">
                  <c:v>30</c:v>
                </c:pt>
                <c:pt idx="1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39552"/>
        <c:axId val="99272384"/>
        <c:axId val="0"/>
      </c:bar3DChart>
      <c:catAx>
        <c:axId val="332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72384"/>
        <c:crosses val="autoZero"/>
        <c:auto val="1"/>
        <c:lblAlgn val="ctr"/>
        <c:lblOffset val="100"/>
        <c:noMultiLvlLbl val="0"/>
      </c:catAx>
      <c:valAx>
        <c:axId val="9927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3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14401152165557"/>
          <c:y val="0.38129135342986581"/>
          <c:w val="0.33914758706728815"/>
          <c:h val="0.237417293140268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511616178982002E-2"/>
          <c:y val="3.5409393755850477E-2"/>
          <c:w val="0.87063324508017348"/>
          <c:h val="0.52603564414588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DA46CF"/>
              </a:solidFill>
            </c:spPr>
          </c:dPt>
          <c:dPt>
            <c:idx val="2"/>
            <c:bubble3D val="0"/>
            <c:spPr>
              <a:solidFill>
                <a:srgbClr val="64BCAD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20356680305791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54291739733419E-2"/>
                  <c:y val="-1.0707927243360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88613050006304E-2"/>
                  <c:y val="7.89420553200081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19495925454733"/>
                  <c:y val="-9.575390488776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619823722908014E-2"/>
                  <c:y val="-0.24485399115320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231005512957226E-2"/>
                  <c:y val="-0.1701892333388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427248449839008E-4"/>
                  <c:y val="-0.15765945340748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073055278570804E-3"/>
                  <c:y val="-7.158746765045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593519696500832E-2"/>
                  <c:y val="-1.948883137859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3113731962544E-3"/>
                  <c:y val="3.9127801332525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0115302181113824E-3"/>
                  <c:y val="6.326927665510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0337195841786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384577473667337E-2"/>
                  <c:y val="-2.447222069269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обучающиеся</c:v>
                </c:pt>
                <c:pt idx="1">
                  <c:v>преподаватели</c:v>
                </c:pt>
                <c:pt idx="2">
                  <c:v>главные медсестры</c:v>
                </c:pt>
                <c:pt idx="3">
                  <c:v>старшие медсестры, акушерки</c:v>
                </c:pt>
                <c:pt idx="4">
                  <c:v>средний медперсонал</c:v>
                </c:pt>
                <c:pt idx="5">
                  <c:v>заместители руководителей</c:v>
                </c:pt>
                <c:pt idx="6">
                  <c:v>руководители организаций</c:v>
                </c:pt>
                <c:pt idx="7">
                  <c:v>руководители структурных подразделений</c:v>
                </c:pt>
                <c:pt idx="8">
                  <c:v>врачи</c:v>
                </c:pt>
                <c:pt idx="9">
                  <c:v>заведующие отделениями МО</c:v>
                </c:pt>
                <c:pt idx="10">
                  <c:v>специалисты</c:v>
                </c:pt>
                <c:pt idx="11">
                  <c:v>педагогические работники</c:v>
                </c:pt>
                <c:pt idx="12">
                  <c:v>медрегистраторы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8.5</c:v>
                </c:pt>
                <c:pt idx="1">
                  <c:v>4.7</c:v>
                </c:pt>
                <c:pt idx="2">
                  <c:v>3.9</c:v>
                </c:pt>
                <c:pt idx="3">
                  <c:v>17.100000000000001</c:v>
                </c:pt>
                <c:pt idx="4">
                  <c:v>23.4</c:v>
                </c:pt>
                <c:pt idx="5">
                  <c:v>8.5</c:v>
                </c:pt>
                <c:pt idx="6">
                  <c:v>3.6</c:v>
                </c:pt>
                <c:pt idx="7">
                  <c:v>3.3</c:v>
                </c:pt>
                <c:pt idx="8">
                  <c:v>8.3000000000000007</c:v>
                </c:pt>
                <c:pt idx="9">
                  <c:v>6.3</c:v>
                </c:pt>
                <c:pt idx="10">
                  <c:v>9.9</c:v>
                </c:pt>
                <c:pt idx="11">
                  <c:v>1.1000000000000001</c:v>
                </c:pt>
                <c:pt idx="1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3" y="2708476"/>
            <a:ext cx="3672408" cy="1702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Фабрики процессов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653137"/>
            <a:ext cx="3744416" cy="2880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 ГБПОУ «КОМК»</a:t>
            </a:r>
            <a:endParaRPr lang="ru-RU" sz="3200" b="1" dirty="0"/>
          </a:p>
        </p:txBody>
      </p:sp>
      <p:pic>
        <p:nvPicPr>
          <p:cNvPr id="1026" name="Picture 2" descr="K:\Учебно-методический отдел\Отдел практики\Фабрика процессов\ФОТО и ВИДЕО с ФП\ФП КГКБ 1 (27.03.19)\IMG_20190327_121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1" y="3140968"/>
            <a:ext cx="4235963" cy="31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Учебно-методический отдел\Отдел практики\Фабрика процессов\ФП фотографии Чвора\IMG_20190903_182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2"/>
          <a:stretch/>
        </p:blipFill>
        <p:spPr bwMode="auto">
          <a:xfrm>
            <a:off x="198601" y="263047"/>
            <a:ext cx="4235963" cy="2778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6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K:\Учебно-методический отдел\Отдел практики\Фабрика процессов\ФОТО и ВИДЕО с ФП\24.10.19 МФЦ\IMG_20191024_122309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 bwMode="auto">
          <a:xfrm>
            <a:off x="4892385" y="839244"/>
            <a:ext cx="3470854" cy="231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83568" y="644127"/>
            <a:ext cx="3816424" cy="2698046"/>
          </a:xfrm>
        </p:spPr>
        <p:txBody>
          <a:bodyPr/>
          <a:lstStyle/>
          <a:p>
            <a:r>
              <a:rPr lang="ru-RU" sz="2000" b="1" dirty="0" smtClean="0"/>
              <a:t>8 тренингов</a:t>
            </a:r>
            <a:endParaRPr lang="ru-RU" sz="2000" b="1" dirty="0"/>
          </a:p>
          <a:p>
            <a:r>
              <a:rPr lang="ru-RU" sz="2000" b="1" dirty="0" smtClean="0"/>
              <a:t>72 человека</a:t>
            </a:r>
          </a:p>
          <a:p>
            <a:r>
              <a:rPr lang="ru-RU" sz="2000" b="1" dirty="0"/>
              <a:t>3</a:t>
            </a:r>
            <a:r>
              <a:rPr lang="ru-RU" sz="2000" b="1" dirty="0" smtClean="0"/>
              <a:t> МО</a:t>
            </a:r>
          </a:p>
          <a:p>
            <a:r>
              <a:rPr lang="ru-RU" sz="2000" b="1" dirty="0" smtClean="0"/>
              <a:t>1 ПОО</a:t>
            </a:r>
          </a:p>
          <a:p>
            <a:r>
              <a:rPr lang="ru-RU" sz="2000" b="1" dirty="0"/>
              <a:t>МФЦ</a:t>
            </a:r>
          </a:p>
          <a:p>
            <a:r>
              <a:rPr lang="ru-RU" sz="2000" b="1" dirty="0" smtClean="0"/>
              <a:t>Администрация г. Кемерово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K:\Учебно-методический отдел\Отдел практики\Фабрика процессов\ФОТО и ВИДЕО с ФП\06.11.19 Админ. города\IMG_20191106_130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1606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K:\Учебно-методический отдел\Отдел практики\Фабрика процессов\ФП фотографии Чвора\IMG_20191024_141304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b="25963"/>
          <a:stretch/>
        </p:blipFill>
        <p:spPr bwMode="auto">
          <a:xfrm>
            <a:off x="4924029" y="3311606"/>
            <a:ext cx="3439210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509333" y="13811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«Проведение </a:t>
            </a:r>
            <a:r>
              <a:rPr lang="ru-RU" sz="1600" b="1" dirty="0" err="1" smtClean="0">
                <a:solidFill>
                  <a:schemeClr val="bg1"/>
                </a:solidFill>
              </a:rPr>
              <a:t>совещения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Учебно-методический отдел\Отдел практики\Фабрика процессов\ФП фотографии Чвора\IMG_20191024_141116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670"/>
            <a:ext cx="7920880" cy="594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09333" y="8287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«Проведение </a:t>
            </a:r>
            <a:r>
              <a:rPr lang="ru-RU" sz="1600" b="1" dirty="0" err="1" smtClean="0">
                <a:solidFill>
                  <a:schemeClr val="bg1"/>
                </a:solidFill>
              </a:rPr>
              <a:t>совещения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2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Учебно-методический отдел\Отдел практики\Фабрика процессов\ФП фотографии Чвора\IMG_20191024_141325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19963"/>
          <a:stretch/>
        </p:blipFill>
        <p:spPr bwMode="auto">
          <a:xfrm>
            <a:off x="586841" y="836710"/>
            <a:ext cx="3240360" cy="304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K:\Учебно-методический отдел\Отдел практики\Фабрика процессов\ФП фотографии Чвора\IMG_20191024_141319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 b="27853"/>
          <a:stretch/>
        </p:blipFill>
        <p:spPr bwMode="auto">
          <a:xfrm>
            <a:off x="611560" y="4077072"/>
            <a:ext cx="3240360" cy="2312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K:\Учебно-методический отдел\Отдел практики\Фабрика процессов\ФП фотографии Чвора\IMG_20191024_141312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6986"/>
          <a:stretch/>
        </p:blipFill>
        <p:spPr bwMode="auto">
          <a:xfrm>
            <a:off x="4067944" y="821186"/>
            <a:ext cx="4527649" cy="563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509333" y="13811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«Проведение </a:t>
            </a:r>
            <a:r>
              <a:rPr lang="ru-RU" sz="1600" b="1" dirty="0" err="1" smtClean="0">
                <a:solidFill>
                  <a:schemeClr val="bg1"/>
                </a:solidFill>
              </a:rPr>
              <a:t>совещения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5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t3.ggpht.com/a/AGF-l7__qkWO7zvBnLcdnvKrsaz-h_Fks1o7KBI7vg=s900-c-k-c0xffffffff-no-rj-m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4914" r="12790" b="14914"/>
          <a:stretch/>
        </p:blipFill>
        <p:spPr bwMode="auto">
          <a:xfrm>
            <a:off x="539551" y="476672"/>
            <a:ext cx="1149689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yt3.ggpht.com/a/AGF-l7_dtys_rgIVUZFrHLssEzqJlo1gLs-QVmPAKw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6371" r="7211" b="10255"/>
          <a:stretch/>
        </p:blipFill>
        <p:spPr bwMode="auto">
          <a:xfrm>
            <a:off x="469262" y="5082480"/>
            <a:ext cx="144087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009759"/>
            <a:ext cx="81369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Что </a:t>
            </a:r>
            <a:r>
              <a:rPr lang="ru-RU" b="1" dirty="0" smtClean="0">
                <a:solidFill>
                  <a:schemeClr val="accent2"/>
                </a:solidFill>
              </a:rPr>
              <a:t>такое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Фабрика </a:t>
            </a:r>
            <a:r>
              <a:rPr lang="ru-RU" b="1" dirty="0">
                <a:solidFill>
                  <a:schemeClr val="accent2"/>
                </a:solidFill>
              </a:rPr>
              <a:t>процессов?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2323653"/>
            <a:ext cx="8064897" cy="2905548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ФП – это </a:t>
            </a:r>
            <a:r>
              <a:rPr lang="ru-RU" b="1" dirty="0" err="1"/>
              <a:t>симуляционно-тренинговая</a:t>
            </a:r>
            <a:r>
              <a:rPr lang="ru-RU" b="1" dirty="0"/>
              <a:t> площадка, на которой обучают инструментам и методам бережливого производства посредством деловой игры.</a:t>
            </a:r>
          </a:p>
          <a:p>
            <a:endParaRPr lang="ru-RU" dirty="0" smtClean="0"/>
          </a:p>
        </p:txBody>
      </p:sp>
      <p:sp>
        <p:nvSpPr>
          <p:cNvPr id="5" name="AutoShape 6" descr="https://i.ya-webdesign.com/images/lines-design-png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.ya-webdesign.com/images/lines-design-png-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i.ya-webdesign.com/images/lines-design-png-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xn--j1akbx.xn--p1ai/wp-content/uploads/2019/01/lean-management1-768x4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791912" cy="27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8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t3.ggpht.com/a/AGF-l7__qkWO7zvBnLcdnvKrsaz-h_Fks1o7KBI7vg=s900-c-k-c0xffffffff-no-rj-m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4914" r="12790" b="14914"/>
          <a:stretch/>
        </p:blipFill>
        <p:spPr bwMode="auto">
          <a:xfrm>
            <a:off x="539551" y="476672"/>
            <a:ext cx="1149689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yt3.ggpht.com/a/AGF-l7_dtys_rgIVUZFrHLssEzqJlo1gLs-QVmPAKw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6371" r="7211" b="10255"/>
          <a:stretch/>
        </p:blipFill>
        <p:spPr bwMode="auto">
          <a:xfrm>
            <a:off x="469262" y="5082480"/>
            <a:ext cx="144087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009759"/>
            <a:ext cx="81369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ФП «Кабинет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доврачебного приема»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2323653"/>
            <a:ext cx="8064897" cy="290554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изучение методов </a:t>
            </a:r>
            <a:r>
              <a:rPr lang="en-US" b="1" dirty="0" smtClean="0"/>
              <a:t>5S</a:t>
            </a:r>
            <a:r>
              <a:rPr lang="ru-RU" b="1" dirty="0" smtClean="0"/>
              <a:t>, визуализация, «Пять почему?»;</a:t>
            </a:r>
          </a:p>
          <a:p>
            <a:pPr algn="just"/>
            <a:r>
              <a:rPr lang="ru-RU" b="1" dirty="0" smtClean="0"/>
              <a:t>понятные, максимально приближенные  условия для представителей здравоохранения;</a:t>
            </a:r>
          </a:p>
          <a:p>
            <a:pPr algn="just"/>
            <a:r>
              <a:rPr lang="ru-RU" b="1" dirty="0" smtClean="0"/>
              <a:t>начальный уровень для изучения бережливого производства;</a:t>
            </a:r>
          </a:p>
          <a:p>
            <a:pPr algn="just"/>
            <a:r>
              <a:rPr lang="ru-RU" b="1" dirty="0" smtClean="0"/>
              <a:t>входит в программу повышения квалификации и НМО.</a:t>
            </a:r>
          </a:p>
        </p:txBody>
      </p:sp>
      <p:sp>
        <p:nvSpPr>
          <p:cNvPr id="5" name="AutoShape 6" descr="https://i.ya-webdesign.com/images/lines-design-png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.ya-webdesign.com/images/lines-design-png-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i.ya-webdesign.com/images/lines-design-png-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09333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«Кабинет доврачебного приема»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2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96251"/>
              </p:ext>
            </p:extLst>
          </p:nvPr>
        </p:nvGraphicFramePr>
        <p:xfrm>
          <a:off x="251520" y="1340768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5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Статистика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333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«Кабинет доврачебного приема»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0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31880"/>
              </p:ext>
            </p:extLst>
          </p:nvPr>
        </p:nvGraphicFramePr>
        <p:xfrm>
          <a:off x="539552" y="1772816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Категории лиц, обученных на ФП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«Кабинет доврачебного приема»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333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«Кабинет доврачебного приема»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4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20" y="908720"/>
            <a:ext cx="3816424" cy="3326480"/>
          </a:xfrm>
        </p:spPr>
        <p:txBody>
          <a:bodyPr/>
          <a:lstStyle/>
          <a:p>
            <a:r>
              <a:rPr lang="ru-RU" sz="2000" b="1" dirty="0" smtClean="0"/>
              <a:t>38 тренингов</a:t>
            </a:r>
            <a:endParaRPr lang="ru-RU" sz="2000" b="1" dirty="0"/>
          </a:p>
          <a:p>
            <a:r>
              <a:rPr lang="ru-RU" sz="2000" b="1" dirty="0" smtClean="0"/>
              <a:t>363 человека</a:t>
            </a:r>
          </a:p>
          <a:p>
            <a:r>
              <a:rPr lang="ru-RU" sz="2000" b="1" dirty="0" smtClean="0"/>
              <a:t>18 МО</a:t>
            </a:r>
          </a:p>
          <a:p>
            <a:r>
              <a:rPr lang="ru-RU" sz="2000" b="1" dirty="0" smtClean="0"/>
              <a:t>4 ПОО</a:t>
            </a:r>
          </a:p>
          <a:p>
            <a:r>
              <a:rPr lang="ru-RU" sz="2000" b="1" dirty="0"/>
              <a:t>МФЦ</a:t>
            </a:r>
          </a:p>
          <a:p>
            <a:r>
              <a:rPr lang="ru-RU" sz="2000" b="1" dirty="0" smtClean="0"/>
              <a:t>Администрация г. Кемерово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ÐÐ°ÑÑÐ¸Ð½ÐºÐ¸ Ð¿Ð¾ Ð·Ð°Ð¿ÑÐ¾ÑÑ Ð±ÐµÑÐµÐ¶Ð»Ð¸Ð²Ð¾Ðµ Ð·Ð´ÑÐ°Ð²Ð¾Ð¾ÑÑÐ°Ð½ÐµÐ½Ð¸Ðµ ÐºÑÐ·Ð±Ð°ÑÑ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00104"/>
            <a:ext cx="4305865" cy="287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dochkina.nl\Desktop\БЕРЕЖЛИВОЕ Производство\Фабрика процессов\ФОТО фабрик процессов\ФП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36" y="3861048"/>
            <a:ext cx="4493792" cy="252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ÐÐ°ÑÑÐ¸Ð½ÐºÐ¸ Ð¿Ð¾ Ð·Ð°Ð¿ÑÐ¾ÑÑ Ð±ÐµÑÐµÐ¶Ð»Ð¸Ð²Ð¾Ðµ Ð·Ð´ÑÐ°Ð²Ð¾Ð¾ÑÑÐ°Ð½ÐµÐ½Ð¸Ðµ ÐºÑÐ·Ð±Ð°ÑÑ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966" y="3842086"/>
            <a:ext cx="3598219" cy="256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09333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«Кабинет доврачебного приема»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3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Учебно-методический отдел\Отдел практики\Фабрика процессов\ФОТО и ВИДЕО с ФП\ФП КГДКБ 1 (03.04.19)\IMG_6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3" y="847266"/>
            <a:ext cx="4288000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K:\Учебно-методический отдел\Отдел практики\Фабрика процессов\ФОТО и ВИДЕО с ФП\ФП КГДКБ 1 (03.04.19)\IMG_6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2" y="3401716"/>
            <a:ext cx="5364449" cy="301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K:\Учебно-методический отдел\Отдел практики\Фабрика процессов\ФОТО и ВИДЕО с ФП\ФП КГКП 5 (18.03.19)\IMG_20190318_1125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t="-12953" r="8864" b="12953"/>
          <a:stretch/>
        </p:blipFill>
        <p:spPr bwMode="auto">
          <a:xfrm>
            <a:off x="5659839" y="2990217"/>
            <a:ext cx="300643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K:\Учебно-методический отдел\Отдел практики\Фабрика процессов\ФОТО и ВИДЕО с ФП\ФП КГДКБ 1 (03.04.19)\IMG_63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8"/>
          <a:stretch/>
        </p:blipFill>
        <p:spPr bwMode="auto">
          <a:xfrm>
            <a:off x="4938512" y="847266"/>
            <a:ext cx="3761527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509333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«Кабинет доврачебного приема»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73" y="980728"/>
            <a:ext cx="3922685" cy="522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5566"/>
            <a:ext cx="3960440" cy="527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509333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«Кабинет доврачебного приема»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0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z.admtyumen.ru/images/thumbnails/1000_400/t_-1328029395_bod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t="33325" r="21002" b="2892"/>
          <a:stretch/>
        </p:blipFill>
        <p:spPr bwMode="auto">
          <a:xfrm>
            <a:off x="5580112" y="4020468"/>
            <a:ext cx="3093929" cy="2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yt3.ggpht.com/a/AGF-l7__qkWO7zvBnLcdnvKrsaz-h_Fks1o7KBI7vg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4914" r="12790" b="14914"/>
          <a:stretch/>
        </p:blipFill>
        <p:spPr bwMode="auto">
          <a:xfrm>
            <a:off x="539551" y="476672"/>
            <a:ext cx="1149689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yt3.ggpht.com/a/AGF-l7_dtys_rgIVUZFrHLssEzqJlo1gLs-QVmPAKw=s900-c-k-c0xffffffff-no-rj-m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6371" r="7211" b="10255"/>
          <a:stretch/>
        </p:blipFill>
        <p:spPr bwMode="auto">
          <a:xfrm>
            <a:off x="539552" y="5085184"/>
            <a:ext cx="144087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2049"/>
            <a:ext cx="8136904" cy="7999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ФП «Проведение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совещания»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060848"/>
            <a:ext cx="7488948" cy="2592289"/>
          </a:xfrm>
        </p:spPr>
        <p:txBody>
          <a:bodyPr>
            <a:normAutofit/>
          </a:bodyPr>
          <a:lstStyle/>
          <a:p>
            <a:r>
              <a:rPr lang="ru-RU" b="1" dirty="0" smtClean="0"/>
              <a:t>изучение системы визуального управления </a:t>
            </a:r>
            <a:r>
              <a:rPr lang="en-US" b="1" dirty="0" smtClean="0"/>
              <a:t>SQDCM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подходит для любого типа организации;</a:t>
            </a:r>
          </a:p>
          <a:p>
            <a:r>
              <a:rPr lang="ru-RU" b="1" dirty="0" smtClean="0"/>
              <a:t>позволяет освоить способы оптимального представления информации с помощью визуализации.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9333" y="13811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ФП «Проведение </a:t>
            </a:r>
            <a:r>
              <a:rPr lang="ru-RU" sz="1600" b="1" dirty="0" err="1" smtClean="0">
                <a:solidFill>
                  <a:schemeClr val="bg1"/>
                </a:solidFill>
              </a:rPr>
              <a:t>совещения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5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194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Фабрики процессов </vt:lpstr>
      <vt:lpstr>Что такое Фабрика процессов?</vt:lpstr>
      <vt:lpstr>ФП «Кабинет доврачебного приема»</vt:lpstr>
      <vt:lpstr>Статистика</vt:lpstr>
      <vt:lpstr>Категории лиц, обученных на ФП «Кабинет доврачебного приема»</vt:lpstr>
      <vt:lpstr>Презентация PowerPoint</vt:lpstr>
      <vt:lpstr>Презентация PowerPoint</vt:lpstr>
      <vt:lpstr>Презентация PowerPoint</vt:lpstr>
      <vt:lpstr>  ФП «Проведение совещания»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Фабрики процессов </dc:title>
  <dc:creator>Мамедова Руфина Витальевна</dc:creator>
  <cp:lastModifiedBy>Мамедова Рухина Витальевна</cp:lastModifiedBy>
  <cp:revision>51</cp:revision>
  <dcterms:created xsi:type="dcterms:W3CDTF">2020-03-02T06:12:59Z</dcterms:created>
  <dcterms:modified xsi:type="dcterms:W3CDTF">2020-03-03T04:20:24Z</dcterms:modified>
</cp:coreProperties>
</file>