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7" r:id="rId3"/>
    <p:sldId id="271" r:id="rId4"/>
    <p:sldId id="272" r:id="rId5"/>
    <p:sldId id="289" r:id="rId6"/>
    <p:sldId id="257" r:id="rId7"/>
    <p:sldId id="269" r:id="rId8"/>
    <p:sldId id="270" r:id="rId9"/>
    <p:sldId id="291" r:id="rId10"/>
    <p:sldId id="273" r:id="rId11"/>
    <p:sldId id="275" r:id="rId12"/>
    <p:sldId id="274" r:id="rId13"/>
    <p:sldId id="278" r:id="rId14"/>
    <p:sldId id="279" r:id="rId15"/>
    <p:sldId id="280" r:id="rId16"/>
    <p:sldId id="281" r:id="rId17"/>
    <p:sldId id="282" r:id="rId18"/>
    <p:sldId id="283" r:id="rId19"/>
    <p:sldId id="293" r:id="rId20"/>
    <p:sldId id="284" r:id="rId21"/>
    <p:sldId id="292" r:id="rId22"/>
    <p:sldId id="261" r:id="rId23"/>
    <p:sldId id="268" r:id="rId24"/>
    <p:sldId id="286" r:id="rId25"/>
    <p:sldId id="287" r:id="rId26"/>
    <p:sldId id="294" r:id="rId27"/>
    <p:sldId id="295" r:id="rId28"/>
    <p:sldId id="290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4660"/>
  </p:normalViewPr>
  <p:slideViewPr>
    <p:cSldViewPr>
      <p:cViewPr varScale="1">
        <p:scale>
          <a:sx n="81" d="100"/>
          <a:sy n="81" d="100"/>
        </p:scale>
        <p:origin x="-9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314C4-E04A-45FD-890C-0795E6CFB4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AF186-14AA-4219-94CA-AF7B1295A52E}">
      <dgm:prSet phldrT="[Текст]"/>
      <dgm:spPr>
        <a:solidFill>
          <a:schemeClr val="accent5">
            <a:lumMod val="20000"/>
            <a:lumOff val="8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АККРЕДИТАЦИОННАЯ КОМИССИЯ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F2F16-3B5C-4508-9ED8-8E1AC8AB7B22}" type="parTrans" cxnId="{A5C5AC79-BAC2-4019-8941-4A17CB9902BE}">
      <dgm:prSet/>
      <dgm:spPr/>
      <dgm:t>
        <a:bodyPr/>
        <a:lstStyle/>
        <a:p>
          <a:endParaRPr lang="ru-RU"/>
        </a:p>
      </dgm:t>
    </dgm:pt>
    <dgm:pt modelId="{0B4E2529-F28F-4670-AC86-E88619F9AD84}" type="sibTrans" cxnId="{A5C5AC79-BAC2-4019-8941-4A17CB9902BE}">
      <dgm:prSet/>
      <dgm:spPr/>
      <dgm:t>
        <a:bodyPr/>
        <a:lstStyle/>
        <a:p>
          <a:endParaRPr lang="ru-RU"/>
        </a:p>
      </dgm:t>
    </dgm:pt>
    <dgm:pt modelId="{F76E23EF-F87D-4DF6-9B21-3F8FDF5E5CD5}">
      <dgm:prSet phldrT="[Текст]"/>
      <dgm:spPr>
        <a:solidFill>
          <a:schemeClr val="accent5">
            <a:lumMod val="20000"/>
            <a:lumOff val="8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ПРОФЕССИОНАЛЬНОЙ НЕКОММЕРЧЕСКОЙ ОРГАНИЗАЦИИ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69F4FA-83D4-479F-BE46-E65D24773BA7}" type="parTrans" cxnId="{B87882DD-FB99-4AC6-B769-E47590CC5DA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148CCF1-50C7-4B4B-8853-90858E8048E5}" type="sibTrans" cxnId="{B87882DD-FB99-4AC6-B769-E47590CC5DA0}">
      <dgm:prSet/>
      <dgm:spPr/>
      <dgm:t>
        <a:bodyPr/>
        <a:lstStyle/>
        <a:p>
          <a:endParaRPr lang="ru-RU"/>
        </a:p>
      </dgm:t>
    </dgm:pt>
    <dgm:pt modelId="{99E9705F-5838-425B-AAC2-7624B834FC10}">
      <dgm:prSet phldrT="[Текст]"/>
      <dgm:spPr>
        <a:solidFill>
          <a:schemeClr val="accent5">
            <a:lumMod val="20000"/>
            <a:lumOff val="8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ОБЪЕДИНЕНИЯ РАБОТОДАТЕЛЕЙ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360A6F-69E8-4A0A-9297-B96AF7376032}" type="parTrans" cxnId="{2B0F71A8-E98E-450F-8F7E-1667FDDB361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BA8E29A-C719-44C7-9F57-B2A29E690B9A}" type="sibTrans" cxnId="{2B0F71A8-E98E-450F-8F7E-1667FDDB361F}">
      <dgm:prSet/>
      <dgm:spPr/>
      <dgm:t>
        <a:bodyPr/>
        <a:lstStyle/>
        <a:p>
          <a:endParaRPr lang="ru-RU"/>
        </a:p>
      </dgm:t>
    </dgm:pt>
    <dgm:pt modelId="{7A771149-24D6-4060-817F-3D904EC448A8}">
      <dgm:prSet phldrT="[Текст]"/>
      <dgm:spPr>
        <a:solidFill>
          <a:schemeClr val="accent5">
            <a:lumMod val="20000"/>
            <a:lumOff val="80000"/>
          </a:schemeClr>
        </a:soli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ОБРАЗОВАТЕЛЬНОЙ</a:t>
          </a:r>
        </a:p>
        <a:p>
          <a:r>
            <a: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ОРГАНИЗАЦИИ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F16BEB-6F39-4335-A852-662D527465F7}" type="parTrans" cxnId="{C93A0A63-888D-4548-90E4-E011CA92EC94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72C701E-3D59-4593-A3C1-F9D74B253A45}" type="sibTrans" cxnId="{C93A0A63-888D-4548-90E4-E011CA92EC94}">
      <dgm:prSet/>
      <dgm:spPr/>
      <dgm:t>
        <a:bodyPr/>
        <a:lstStyle/>
        <a:p>
          <a:endParaRPr lang="ru-RU"/>
        </a:p>
      </dgm:t>
    </dgm:pt>
    <dgm:pt modelId="{DB85CC20-731B-4E11-B3C3-968425C87B8F}" type="pres">
      <dgm:prSet presAssocID="{DC6314C4-E04A-45FD-890C-0795E6CFB4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5B7736-A27A-4357-AAB7-689CF6D332E2}" type="pres">
      <dgm:prSet presAssocID="{550AF186-14AA-4219-94CA-AF7B1295A52E}" presName="hierRoot1" presStyleCnt="0">
        <dgm:presLayoutVars>
          <dgm:hierBranch val="init"/>
        </dgm:presLayoutVars>
      </dgm:prSet>
      <dgm:spPr/>
    </dgm:pt>
    <dgm:pt modelId="{8AE6868A-6CA9-4823-AADD-54CB3DF72AA2}" type="pres">
      <dgm:prSet presAssocID="{550AF186-14AA-4219-94CA-AF7B1295A52E}" presName="rootComposite1" presStyleCnt="0"/>
      <dgm:spPr/>
    </dgm:pt>
    <dgm:pt modelId="{B634AB7B-F151-4B90-B451-202B4718B22F}" type="pres">
      <dgm:prSet presAssocID="{550AF186-14AA-4219-94CA-AF7B1295A5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2C6A2F-47EB-4A89-92BB-D702EAAA6B85}" type="pres">
      <dgm:prSet presAssocID="{550AF186-14AA-4219-94CA-AF7B1295A5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07D61DA-885C-4080-A496-645A10B724FD}" type="pres">
      <dgm:prSet presAssocID="{550AF186-14AA-4219-94CA-AF7B1295A52E}" presName="hierChild2" presStyleCnt="0"/>
      <dgm:spPr/>
    </dgm:pt>
    <dgm:pt modelId="{FA3098FB-5A65-4F2F-B1BA-E9313480AFB6}" type="pres">
      <dgm:prSet presAssocID="{D169F4FA-83D4-479F-BE46-E65D24773BA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3BF37DF-95F5-4390-A8FA-338991E10781}" type="pres">
      <dgm:prSet presAssocID="{F76E23EF-F87D-4DF6-9B21-3F8FDF5E5CD5}" presName="hierRoot2" presStyleCnt="0">
        <dgm:presLayoutVars>
          <dgm:hierBranch val="init"/>
        </dgm:presLayoutVars>
      </dgm:prSet>
      <dgm:spPr/>
    </dgm:pt>
    <dgm:pt modelId="{6500C447-F57D-4642-890A-59FF8904D30E}" type="pres">
      <dgm:prSet presAssocID="{F76E23EF-F87D-4DF6-9B21-3F8FDF5E5CD5}" presName="rootComposite" presStyleCnt="0"/>
      <dgm:spPr/>
    </dgm:pt>
    <dgm:pt modelId="{39DF384B-451F-41A2-8F14-77FEEF87C86D}" type="pres">
      <dgm:prSet presAssocID="{F76E23EF-F87D-4DF6-9B21-3F8FDF5E5CD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431D3-847F-4481-BDD3-F1064312B549}" type="pres">
      <dgm:prSet presAssocID="{F76E23EF-F87D-4DF6-9B21-3F8FDF5E5CD5}" presName="rootConnector" presStyleLbl="node2" presStyleIdx="0" presStyleCnt="3"/>
      <dgm:spPr/>
      <dgm:t>
        <a:bodyPr/>
        <a:lstStyle/>
        <a:p>
          <a:endParaRPr lang="ru-RU"/>
        </a:p>
      </dgm:t>
    </dgm:pt>
    <dgm:pt modelId="{B65915E4-15E5-40EA-A974-D2B70E6F1B43}" type="pres">
      <dgm:prSet presAssocID="{F76E23EF-F87D-4DF6-9B21-3F8FDF5E5CD5}" presName="hierChild4" presStyleCnt="0"/>
      <dgm:spPr/>
    </dgm:pt>
    <dgm:pt modelId="{D91D2F66-669F-4DB4-8E88-0ED211F2F389}" type="pres">
      <dgm:prSet presAssocID="{F76E23EF-F87D-4DF6-9B21-3F8FDF5E5CD5}" presName="hierChild5" presStyleCnt="0"/>
      <dgm:spPr/>
    </dgm:pt>
    <dgm:pt modelId="{3DF9D365-47B4-4305-B972-987A31779EED}" type="pres">
      <dgm:prSet presAssocID="{AE360A6F-69E8-4A0A-9297-B96AF737603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8022A0F3-C8EE-44D8-B3DF-257BC4033BA3}" type="pres">
      <dgm:prSet presAssocID="{99E9705F-5838-425B-AAC2-7624B834FC10}" presName="hierRoot2" presStyleCnt="0">
        <dgm:presLayoutVars>
          <dgm:hierBranch val="init"/>
        </dgm:presLayoutVars>
      </dgm:prSet>
      <dgm:spPr/>
    </dgm:pt>
    <dgm:pt modelId="{301047CA-09EE-4C41-97A6-A2D890CB0390}" type="pres">
      <dgm:prSet presAssocID="{99E9705F-5838-425B-AAC2-7624B834FC10}" presName="rootComposite" presStyleCnt="0"/>
      <dgm:spPr/>
    </dgm:pt>
    <dgm:pt modelId="{12DDFCCA-8D08-4976-9697-A00435B76F7C}" type="pres">
      <dgm:prSet presAssocID="{99E9705F-5838-425B-AAC2-7624B834FC1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E6F119-494C-44B3-B51F-BCEDC3B8F886}" type="pres">
      <dgm:prSet presAssocID="{99E9705F-5838-425B-AAC2-7624B834FC10}" presName="rootConnector" presStyleLbl="node2" presStyleIdx="1" presStyleCnt="3"/>
      <dgm:spPr/>
      <dgm:t>
        <a:bodyPr/>
        <a:lstStyle/>
        <a:p>
          <a:endParaRPr lang="ru-RU"/>
        </a:p>
      </dgm:t>
    </dgm:pt>
    <dgm:pt modelId="{E952BDC3-FBFD-4906-AD82-14466A22BCAE}" type="pres">
      <dgm:prSet presAssocID="{99E9705F-5838-425B-AAC2-7624B834FC10}" presName="hierChild4" presStyleCnt="0"/>
      <dgm:spPr/>
    </dgm:pt>
    <dgm:pt modelId="{5FF7EA89-5F6C-4E81-A6B3-DCE445421376}" type="pres">
      <dgm:prSet presAssocID="{99E9705F-5838-425B-AAC2-7624B834FC10}" presName="hierChild5" presStyleCnt="0"/>
      <dgm:spPr/>
    </dgm:pt>
    <dgm:pt modelId="{65A2D7F7-77AE-403F-866B-DB6F18D29967}" type="pres">
      <dgm:prSet presAssocID="{DBF16BEB-6F39-4335-A852-662D527465F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1AD2925F-6CA2-4876-99DD-0ADC96555C8C}" type="pres">
      <dgm:prSet presAssocID="{7A771149-24D6-4060-817F-3D904EC448A8}" presName="hierRoot2" presStyleCnt="0">
        <dgm:presLayoutVars>
          <dgm:hierBranch val="init"/>
        </dgm:presLayoutVars>
      </dgm:prSet>
      <dgm:spPr/>
    </dgm:pt>
    <dgm:pt modelId="{2EF08014-B902-46D3-99C5-7382B64F2262}" type="pres">
      <dgm:prSet presAssocID="{7A771149-24D6-4060-817F-3D904EC448A8}" presName="rootComposite" presStyleCnt="0"/>
      <dgm:spPr/>
    </dgm:pt>
    <dgm:pt modelId="{B739D501-0739-40F5-9F45-8453916BB917}" type="pres">
      <dgm:prSet presAssocID="{7A771149-24D6-4060-817F-3D904EC448A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14FEE-F168-4CE4-9A09-3891A2EA9FA9}" type="pres">
      <dgm:prSet presAssocID="{7A771149-24D6-4060-817F-3D904EC448A8}" presName="rootConnector" presStyleLbl="node2" presStyleIdx="2" presStyleCnt="3"/>
      <dgm:spPr/>
      <dgm:t>
        <a:bodyPr/>
        <a:lstStyle/>
        <a:p>
          <a:endParaRPr lang="ru-RU"/>
        </a:p>
      </dgm:t>
    </dgm:pt>
    <dgm:pt modelId="{D36D4F76-DD1E-48F2-9B1F-D08F491C9B4B}" type="pres">
      <dgm:prSet presAssocID="{7A771149-24D6-4060-817F-3D904EC448A8}" presName="hierChild4" presStyleCnt="0"/>
      <dgm:spPr/>
    </dgm:pt>
    <dgm:pt modelId="{F1132760-A648-4057-B1BE-DD8D42BF8B83}" type="pres">
      <dgm:prSet presAssocID="{7A771149-24D6-4060-817F-3D904EC448A8}" presName="hierChild5" presStyleCnt="0"/>
      <dgm:spPr/>
    </dgm:pt>
    <dgm:pt modelId="{07BBC7DA-BD37-45B6-AD6B-4F21CBF0E9BD}" type="pres">
      <dgm:prSet presAssocID="{550AF186-14AA-4219-94CA-AF7B1295A52E}" presName="hierChild3" presStyleCnt="0"/>
      <dgm:spPr/>
    </dgm:pt>
  </dgm:ptLst>
  <dgm:cxnLst>
    <dgm:cxn modelId="{2B0F71A8-E98E-450F-8F7E-1667FDDB361F}" srcId="{550AF186-14AA-4219-94CA-AF7B1295A52E}" destId="{99E9705F-5838-425B-AAC2-7624B834FC10}" srcOrd="1" destOrd="0" parTransId="{AE360A6F-69E8-4A0A-9297-B96AF7376032}" sibTransId="{0BA8E29A-C719-44C7-9F57-B2A29E690B9A}"/>
    <dgm:cxn modelId="{FC0A2185-E42E-45BC-9B8D-79091DCE8979}" type="presOf" srcId="{DC6314C4-E04A-45FD-890C-0795E6CFB432}" destId="{DB85CC20-731B-4E11-B3C3-968425C87B8F}" srcOrd="0" destOrd="0" presId="urn:microsoft.com/office/officeart/2005/8/layout/orgChart1"/>
    <dgm:cxn modelId="{A90DFB07-9EFC-42E4-A864-D4A6102C1E1B}" type="presOf" srcId="{550AF186-14AA-4219-94CA-AF7B1295A52E}" destId="{E02C6A2F-47EB-4A89-92BB-D702EAAA6B85}" srcOrd="1" destOrd="0" presId="urn:microsoft.com/office/officeart/2005/8/layout/orgChart1"/>
    <dgm:cxn modelId="{FE24AEC4-1D6C-41FF-905A-EA1539152D66}" type="presOf" srcId="{D169F4FA-83D4-479F-BE46-E65D24773BA7}" destId="{FA3098FB-5A65-4F2F-B1BA-E9313480AFB6}" srcOrd="0" destOrd="0" presId="urn:microsoft.com/office/officeart/2005/8/layout/orgChart1"/>
    <dgm:cxn modelId="{13470FF4-F41B-4F6C-8A79-5BDAAD2E7CC3}" type="presOf" srcId="{F76E23EF-F87D-4DF6-9B21-3F8FDF5E5CD5}" destId="{407431D3-847F-4481-BDD3-F1064312B549}" srcOrd="1" destOrd="0" presId="urn:microsoft.com/office/officeart/2005/8/layout/orgChart1"/>
    <dgm:cxn modelId="{F3D5C02B-50FB-4C93-A27A-F4A31BC1DA7E}" type="presOf" srcId="{7A771149-24D6-4060-817F-3D904EC448A8}" destId="{B739D501-0739-40F5-9F45-8453916BB917}" srcOrd="0" destOrd="0" presId="urn:microsoft.com/office/officeart/2005/8/layout/orgChart1"/>
    <dgm:cxn modelId="{BCC8DC63-66AB-4A42-B282-449F6CE19657}" type="presOf" srcId="{7A771149-24D6-4060-817F-3D904EC448A8}" destId="{95F14FEE-F168-4CE4-9A09-3891A2EA9FA9}" srcOrd="1" destOrd="0" presId="urn:microsoft.com/office/officeart/2005/8/layout/orgChart1"/>
    <dgm:cxn modelId="{7BBF9437-7383-4155-A6BB-451D7BE99AD7}" type="presOf" srcId="{99E9705F-5838-425B-AAC2-7624B834FC10}" destId="{3CE6F119-494C-44B3-B51F-BCEDC3B8F886}" srcOrd="1" destOrd="0" presId="urn:microsoft.com/office/officeart/2005/8/layout/orgChart1"/>
    <dgm:cxn modelId="{D84FE0ED-FC0B-49EA-BD25-2067902B24AC}" type="presOf" srcId="{99E9705F-5838-425B-AAC2-7624B834FC10}" destId="{12DDFCCA-8D08-4976-9697-A00435B76F7C}" srcOrd="0" destOrd="0" presId="urn:microsoft.com/office/officeart/2005/8/layout/orgChart1"/>
    <dgm:cxn modelId="{B87882DD-FB99-4AC6-B769-E47590CC5DA0}" srcId="{550AF186-14AA-4219-94CA-AF7B1295A52E}" destId="{F76E23EF-F87D-4DF6-9B21-3F8FDF5E5CD5}" srcOrd="0" destOrd="0" parTransId="{D169F4FA-83D4-479F-BE46-E65D24773BA7}" sibTransId="{A148CCF1-50C7-4B4B-8853-90858E8048E5}"/>
    <dgm:cxn modelId="{83427E73-2BF6-4887-B42E-62D032FAD700}" type="presOf" srcId="{DBF16BEB-6F39-4335-A852-662D527465F7}" destId="{65A2D7F7-77AE-403F-866B-DB6F18D29967}" srcOrd="0" destOrd="0" presId="urn:microsoft.com/office/officeart/2005/8/layout/orgChart1"/>
    <dgm:cxn modelId="{4861DA22-D846-4D23-9CCF-1EA56E8A1B63}" type="presOf" srcId="{550AF186-14AA-4219-94CA-AF7B1295A52E}" destId="{B634AB7B-F151-4B90-B451-202B4718B22F}" srcOrd="0" destOrd="0" presId="urn:microsoft.com/office/officeart/2005/8/layout/orgChart1"/>
    <dgm:cxn modelId="{C93A0A63-888D-4548-90E4-E011CA92EC94}" srcId="{550AF186-14AA-4219-94CA-AF7B1295A52E}" destId="{7A771149-24D6-4060-817F-3D904EC448A8}" srcOrd="2" destOrd="0" parTransId="{DBF16BEB-6F39-4335-A852-662D527465F7}" sibTransId="{572C701E-3D59-4593-A3C1-F9D74B253A45}"/>
    <dgm:cxn modelId="{A5C5AC79-BAC2-4019-8941-4A17CB9902BE}" srcId="{DC6314C4-E04A-45FD-890C-0795E6CFB432}" destId="{550AF186-14AA-4219-94CA-AF7B1295A52E}" srcOrd="0" destOrd="0" parTransId="{EFFF2F16-3B5C-4508-9ED8-8E1AC8AB7B22}" sibTransId="{0B4E2529-F28F-4670-AC86-E88619F9AD84}"/>
    <dgm:cxn modelId="{FE878220-3E31-48F8-B20D-ABA51A392BEB}" type="presOf" srcId="{AE360A6F-69E8-4A0A-9297-B96AF7376032}" destId="{3DF9D365-47B4-4305-B972-987A31779EED}" srcOrd="0" destOrd="0" presId="urn:microsoft.com/office/officeart/2005/8/layout/orgChart1"/>
    <dgm:cxn modelId="{9F0B6BA4-71A8-453A-B297-9A86824FC0FC}" type="presOf" srcId="{F76E23EF-F87D-4DF6-9B21-3F8FDF5E5CD5}" destId="{39DF384B-451F-41A2-8F14-77FEEF87C86D}" srcOrd="0" destOrd="0" presId="urn:microsoft.com/office/officeart/2005/8/layout/orgChart1"/>
    <dgm:cxn modelId="{6DAB2F12-90C9-41CD-BF1D-C20CD09C1D68}" type="presParOf" srcId="{DB85CC20-731B-4E11-B3C3-968425C87B8F}" destId="{275B7736-A27A-4357-AAB7-689CF6D332E2}" srcOrd="0" destOrd="0" presId="urn:microsoft.com/office/officeart/2005/8/layout/orgChart1"/>
    <dgm:cxn modelId="{C100E9B6-8DDB-4B96-B414-9F072DA05633}" type="presParOf" srcId="{275B7736-A27A-4357-AAB7-689CF6D332E2}" destId="{8AE6868A-6CA9-4823-AADD-54CB3DF72AA2}" srcOrd="0" destOrd="0" presId="urn:microsoft.com/office/officeart/2005/8/layout/orgChart1"/>
    <dgm:cxn modelId="{3B66B7B0-41AD-4185-A71A-E92263A50F4D}" type="presParOf" srcId="{8AE6868A-6CA9-4823-AADD-54CB3DF72AA2}" destId="{B634AB7B-F151-4B90-B451-202B4718B22F}" srcOrd="0" destOrd="0" presId="urn:microsoft.com/office/officeart/2005/8/layout/orgChart1"/>
    <dgm:cxn modelId="{9A690DE5-7219-4E16-BD02-736EC2597F15}" type="presParOf" srcId="{8AE6868A-6CA9-4823-AADD-54CB3DF72AA2}" destId="{E02C6A2F-47EB-4A89-92BB-D702EAAA6B85}" srcOrd="1" destOrd="0" presId="urn:microsoft.com/office/officeart/2005/8/layout/orgChart1"/>
    <dgm:cxn modelId="{227799DA-4C17-4068-BF64-68205027D390}" type="presParOf" srcId="{275B7736-A27A-4357-AAB7-689CF6D332E2}" destId="{907D61DA-885C-4080-A496-645A10B724FD}" srcOrd="1" destOrd="0" presId="urn:microsoft.com/office/officeart/2005/8/layout/orgChart1"/>
    <dgm:cxn modelId="{DDE2940C-CBCE-4E7F-9D55-4660A9A5A1E6}" type="presParOf" srcId="{907D61DA-885C-4080-A496-645A10B724FD}" destId="{FA3098FB-5A65-4F2F-B1BA-E9313480AFB6}" srcOrd="0" destOrd="0" presId="urn:microsoft.com/office/officeart/2005/8/layout/orgChart1"/>
    <dgm:cxn modelId="{4AE0541E-2F48-474E-905E-A292760D9696}" type="presParOf" srcId="{907D61DA-885C-4080-A496-645A10B724FD}" destId="{43BF37DF-95F5-4390-A8FA-338991E10781}" srcOrd="1" destOrd="0" presId="urn:microsoft.com/office/officeart/2005/8/layout/orgChart1"/>
    <dgm:cxn modelId="{713BD365-D9CE-46C5-8583-06BE28399636}" type="presParOf" srcId="{43BF37DF-95F5-4390-A8FA-338991E10781}" destId="{6500C447-F57D-4642-890A-59FF8904D30E}" srcOrd="0" destOrd="0" presId="urn:microsoft.com/office/officeart/2005/8/layout/orgChart1"/>
    <dgm:cxn modelId="{D2A1D4D2-AB30-4D1C-880B-3FA87CF0A7B9}" type="presParOf" srcId="{6500C447-F57D-4642-890A-59FF8904D30E}" destId="{39DF384B-451F-41A2-8F14-77FEEF87C86D}" srcOrd="0" destOrd="0" presId="urn:microsoft.com/office/officeart/2005/8/layout/orgChart1"/>
    <dgm:cxn modelId="{75FB0B09-B25D-4733-850F-C448E4A62E97}" type="presParOf" srcId="{6500C447-F57D-4642-890A-59FF8904D30E}" destId="{407431D3-847F-4481-BDD3-F1064312B549}" srcOrd="1" destOrd="0" presId="urn:microsoft.com/office/officeart/2005/8/layout/orgChart1"/>
    <dgm:cxn modelId="{A30CF296-6890-4812-95C8-B1AE8E7A2042}" type="presParOf" srcId="{43BF37DF-95F5-4390-A8FA-338991E10781}" destId="{B65915E4-15E5-40EA-A974-D2B70E6F1B43}" srcOrd="1" destOrd="0" presId="urn:microsoft.com/office/officeart/2005/8/layout/orgChart1"/>
    <dgm:cxn modelId="{C4FACD89-2CA7-4A93-A90D-9DBB7ECE554E}" type="presParOf" srcId="{43BF37DF-95F5-4390-A8FA-338991E10781}" destId="{D91D2F66-669F-4DB4-8E88-0ED211F2F389}" srcOrd="2" destOrd="0" presId="urn:microsoft.com/office/officeart/2005/8/layout/orgChart1"/>
    <dgm:cxn modelId="{EB219F32-E404-4218-8D02-34B12576AE78}" type="presParOf" srcId="{907D61DA-885C-4080-A496-645A10B724FD}" destId="{3DF9D365-47B4-4305-B972-987A31779EED}" srcOrd="2" destOrd="0" presId="urn:microsoft.com/office/officeart/2005/8/layout/orgChart1"/>
    <dgm:cxn modelId="{8C6FBB81-8511-4CEF-B3B9-B168302622E5}" type="presParOf" srcId="{907D61DA-885C-4080-A496-645A10B724FD}" destId="{8022A0F3-C8EE-44D8-B3DF-257BC4033BA3}" srcOrd="3" destOrd="0" presId="urn:microsoft.com/office/officeart/2005/8/layout/orgChart1"/>
    <dgm:cxn modelId="{63F8F8DC-AEF5-405B-9293-ADBACBA80A13}" type="presParOf" srcId="{8022A0F3-C8EE-44D8-B3DF-257BC4033BA3}" destId="{301047CA-09EE-4C41-97A6-A2D890CB0390}" srcOrd="0" destOrd="0" presId="urn:microsoft.com/office/officeart/2005/8/layout/orgChart1"/>
    <dgm:cxn modelId="{C34864E5-7068-44BA-93B7-55B6B41CFC97}" type="presParOf" srcId="{301047CA-09EE-4C41-97A6-A2D890CB0390}" destId="{12DDFCCA-8D08-4976-9697-A00435B76F7C}" srcOrd="0" destOrd="0" presId="urn:microsoft.com/office/officeart/2005/8/layout/orgChart1"/>
    <dgm:cxn modelId="{2A008A7A-F0F0-43B6-8119-CB8BC749E0DD}" type="presParOf" srcId="{301047CA-09EE-4C41-97A6-A2D890CB0390}" destId="{3CE6F119-494C-44B3-B51F-BCEDC3B8F886}" srcOrd="1" destOrd="0" presId="urn:microsoft.com/office/officeart/2005/8/layout/orgChart1"/>
    <dgm:cxn modelId="{1C48F3CC-2C5B-4077-8A0A-9D089B952847}" type="presParOf" srcId="{8022A0F3-C8EE-44D8-B3DF-257BC4033BA3}" destId="{E952BDC3-FBFD-4906-AD82-14466A22BCAE}" srcOrd="1" destOrd="0" presId="urn:microsoft.com/office/officeart/2005/8/layout/orgChart1"/>
    <dgm:cxn modelId="{7FDBD559-C91F-45BC-B27E-05E454D8FA23}" type="presParOf" srcId="{8022A0F3-C8EE-44D8-B3DF-257BC4033BA3}" destId="{5FF7EA89-5F6C-4E81-A6B3-DCE445421376}" srcOrd="2" destOrd="0" presId="urn:microsoft.com/office/officeart/2005/8/layout/orgChart1"/>
    <dgm:cxn modelId="{2F74C293-6A60-4492-BA95-2C7527ED1622}" type="presParOf" srcId="{907D61DA-885C-4080-A496-645A10B724FD}" destId="{65A2D7F7-77AE-403F-866B-DB6F18D29967}" srcOrd="4" destOrd="0" presId="urn:microsoft.com/office/officeart/2005/8/layout/orgChart1"/>
    <dgm:cxn modelId="{A36DAA70-BCA7-4D48-83CD-81D727158929}" type="presParOf" srcId="{907D61DA-885C-4080-A496-645A10B724FD}" destId="{1AD2925F-6CA2-4876-99DD-0ADC96555C8C}" srcOrd="5" destOrd="0" presId="urn:microsoft.com/office/officeart/2005/8/layout/orgChart1"/>
    <dgm:cxn modelId="{277B58DB-C79A-4001-9879-9BCFC5BC8E13}" type="presParOf" srcId="{1AD2925F-6CA2-4876-99DD-0ADC96555C8C}" destId="{2EF08014-B902-46D3-99C5-7382B64F2262}" srcOrd="0" destOrd="0" presId="urn:microsoft.com/office/officeart/2005/8/layout/orgChart1"/>
    <dgm:cxn modelId="{FFBDDBBF-2364-42B8-BC9E-E8427465E3E5}" type="presParOf" srcId="{2EF08014-B902-46D3-99C5-7382B64F2262}" destId="{B739D501-0739-40F5-9F45-8453916BB917}" srcOrd="0" destOrd="0" presId="urn:microsoft.com/office/officeart/2005/8/layout/orgChart1"/>
    <dgm:cxn modelId="{269425C6-8888-4683-9E88-38BEB2FB49D0}" type="presParOf" srcId="{2EF08014-B902-46D3-99C5-7382B64F2262}" destId="{95F14FEE-F168-4CE4-9A09-3891A2EA9FA9}" srcOrd="1" destOrd="0" presId="urn:microsoft.com/office/officeart/2005/8/layout/orgChart1"/>
    <dgm:cxn modelId="{00F3308D-1FFE-4547-B917-29F3C8A5D6AE}" type="presParOf" srcId="{1AD2925F-6CA2-4876-99DD-0ADC96555C8C}" destId="{D36D4F76-DD1E-48F2-9B1F-D08F491C9B4B}" srcOrd="1" destOrd="0" presId="urn:microsoft.com/office/officeart/2005/8/layout/orgChart1"/>
    <dgm:cxn modelId="{133894F6-662E-434E-867B-0B409E141C7C}" type="presParOf" srcId="{1AD2925F-6CA2-4876-99DD-0ADC96555C8C}" destId="{F1132760-A648-4057-B1BE-DD8D42BF8B83}" srcOrd="2" destOrd="0" presId="urn:microsoft.com/office/officeart/2005/8/layout/orgChart1"/>
    <dgm:cxn modelId="{3370AF2F-65B6-4679-92CC-8863EDDDDC3C}" type="presParOf" srcId="{275B7736-A27A-4357-AAB7-689CF6D332E2}" destId="{07BBC7DA-BD37-45B6-AD6B-4F21CBF0E9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A2D7F7-77AE-403F-866B-DB6F18D29967}">
      <dsp:nvSpPr>
        <dsp:cNvPr id="0" name=""/>
        <dsp:cNvSpPr/>
      </dsp:nvSpPr>
      <dsp:spPr>
        <a:xfrm>
          <a:off x="4464495" y="2570217"/>
          <a:ext cx="3158663" cy="54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98"/>
              </a:lnTo>
              <a:lnTo>
                <a:pt x="3158663" y="274098"/>
              </a:lnTo>
              <a:lnTo>
                <a:pt x="3158663" y="54819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3DF9D365-47B4-4305-B972-987A31779EED}">
      <dsp:nvSpPr>
        <dsp:cNvPr id="0" name=""/>
        <dsp:cNvSpPr/>
      </dsp:nvSpPr>
      <dsp:spPr>
        <a:xfrm>
          <a:off x="4418775" y="2570217"/>
          <a:ext cx="91440" cy="548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819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FA3098FB-5A65-4F2F-B1BA-E9313480AFB6}">
      <dsp:nvSpPr>
        <dsp:cNvPr id="0" name=""/>
        <dsp:cNvSpPr/>
      </dsp:nvSpPr>
      <dsp:spPr>
        <a:xfrm>
          <a:off x="1305832" y="2570217"/>
          <a:ext cx="3158663" cy="548197"/>
        </a:xfrm>
        <a:custGeom>
          <a:avLst/>
          <a:gdLst/>
          <a:ahLst/>
          <a:cxnLst/>
          <a:rect l="0" t="0" r="0" b="0"/>
          <a:pathLst>
            <a:path>
              <a:moveTo>
                <a:pt x="3158663" y="0"/>
              </a:moveTo>
              <a:lnTo>
                <a:pt x="3158663" y="274098"/>
              </a:lnTo>
              <a:lnTo>
                <a:pt x="0" y="274098"/>
              </a:lnTo>
              <a:lnTo>
                <a:pt x="0" y="548197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B634AB7B-F151-4B90-B451-202B4718B22F}">
      <dsp:nvSpPr>
        <dsp:cNvPr id="0" name=""/>
        <dsp:cNvSpPr/>
      </dsp:nvSpPr>
      <dsp:spPr>
        <a:xfrm>
          <a:off x="3159263" y="1264984"/>
          <a:ext cx="2610465" cy="130523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АККРЕДИТАЦИОННАЯ КОМИССИЯ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9263" y="1264984"/>
        <a:ext cx="2610465" cy="1305232"/>
      </dsp:txXfrm>
    </dsp:sp>
    <dsp:sp modelId="{39DF384B-451F-41A2-8F14-77FEEF87C86D}">
      <dsp:nvSpPr>
        <dsp:cNvPr id="0" name=""/>
        <dsp:cNvSpPr/>
      </dsp:nvSpPr>
      <dsp:spPr>
        <a:xfrm>
          <a:off x="599" y="3118414"/>
          <a:ext cx="2610465" cy="130523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ПРОФЕССИОНАЛЬНОЙ НЕКОММЕРЧЕСКОЙ ОРГАНИЗАЦИИ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9" y="3118414"/>
        <a:ext cx="2610465" cy="1305232"/>
      </dsp:txXfrm>
    </dsp:sp>
    <dsp:sp modelId="{12DDFCCA-8D08-4976-9697-A00435B76F7C}">
      <dsp:nvSpPr>
        <dsp:cNvPr id="0" name=""/>
        <dsp:cNvSpPr/>
      </dsp:nvSpPr>
      <dsp:spPr>
        <a:xfrm>
          <a:off x="3159263" y="3118414"/>
          <a:ext cx="2610465" cy="130523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ОБЪЕДИНЕНИЯ РАБОТОДАТЕЛЕЙ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9263" y="3118414"/>
        <a:ext cx="2610465" cy="1305232"/>
      </dsp:txXfrm>
    </dsp:sp>
    <dsp:sp modelId="{B739D501-0739-40F5-9F45-8453916BB917}">
      <dsp:nvSpPr>
        <dsp:cNvPr id="0" name=""/>
        <dsp:cNvSpPr/>
      </dsp:nvSpPr>
      <dsp:spPr>
        <a:xfrm>
          <a:off x="6317926" y="3118414"/>
          <a:ext cx="2610465" cy="130523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ПРЕДСТАВИТЕЛЬ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ОБРАЗОВАТЕЛЬНОЙ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ОРГАНИЗАЦИИ</a:t>
          </a:r>
          <a:endParaRPr lang="ru-RU" sz="17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17926" y="3118414"/>
        <a:ext cx="2610465" cy="1305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79EE8-142C-4191-A4B1-A1D326904935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1169-D30F-467C-8D7A-306A558C40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632848" cy="2952327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</a:rPr>
              <a:t>первичная аккредитация выпускников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805264"/>
            <a:ext cx="6400800" cy="816496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Дочкина Наталья Леонидовна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зав.производственной практикой ГБПОУ «КОМК», </a:t>
            </a:r>
            <a:r>
              <a:rPr lang="ru-RU" sz="2000" b="1" dirty="0" err="1" smtClean="0">
                <a:solidFill>
                  <a:srgbClr val="002060"/>
                </a:solidFill>
              </a:rPr>
              <a:t>к.м.н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&amp;Kcy;&amp;acy;&amp;rcy;&amp;tcy;&amp;icy;&amp;ncy;&amp;kcy;&amp;icy; &amp;pcy;&amp;ocy; &amp;zcy;&amp;acy;&amp;pcy;&amp;rcy;&amp;ocy;&amp;scy;&amp;ucy; &amp;ocy;&amp;tcy;&amp;rcy;&amp;acy;&amp;bcy;&amp;ocy;&amp;tcy;&amp;kcy;&amp;acy; &amp;pcy;&amp;rcy;&amp;acy;&amp;kcy;&amp;tcy;&amp;icy;&amp;chcy;&amp;iecy;&amp;scy;&amp;kcy;&amp;icy;&amp;khcy; &amp;ncy;&amp;acy;&amp;vcy;&amp;ycy;&amp;kcy;&amp;ocy;&amp;vcy; &amp;mcy;&amp;iecy;&amp;dcy;&amp;scy;&amp;iecy;&amp;scy;&amp;tcy;&amp;r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44605"/>
            <a:ext cx="3744416" cy="2795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этап - тестирование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924944"/>
            <a:ext cx="8280920" cy="3600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Количество тестовых заданий – </a:t>
            </a:r>
            <a:r>
              <a:rPr lang="ru-RU" b="1" dirty="0" smtClean="0">
                <a:solidFill>
                  <a:srgbClr val="C00000"/>
                </a:solidFill>
              </a:rPr>
              <a:t>60 </a:t>
            </a:r>
            <a:r>
              <a:rPr lang="ru-RU" b="1" dirty="0" smtClean="0"/>
              <a:t>(автоматическое комплектование ТЗ из единой базы ОС)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Время на выполнение – </a:t>
            </a:r>
            <a:r>
              <a:rPr lang="ru-RU" b="1" dirty="0" smtClean="0">
                <a:solidFill>
                  <a:srgbClr val="C00000"/>
                </a:solidFill>
              </a:rPr>
              <a:t>60 минут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Критерии оценки – </a:t>
            </a:r>
            <a:r>
              <a:rPr lang="ru-RU" b="1" dirty="0" smtClean="0">
                <a:solidFill>
                  <a:srgbClr val="C00000"/>
                </a:solidFill>
              </a:rPr>
              <a:t>70% и выше - сдано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менее 69% - не сдано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Не менее </a:t>
            </a:r>
            <a:r>
              <a:rPr lang="ru-RU" b="1" dirty="0" smtClean="0">
                <a:solidFill>
                  <a:srgbClr val="C00000"/>
                </a:solidFill>
              </a:rPr>
              <a:t>3 наблюдателей </a:t>
            </a:r>
            <a:r>
              <a:rPr lang="ru-RU" b="1" dirty="0" smtClean="0"/>
              <a:t>из членов АК на </a:t>
            </a:r>
            <a:r>
              <a:rPr lang="ru-RU" b="1" dirty="0" smtClean="0">
                <a:solidFill>
                  <a:srgbClr val="C00000"/>
                </a:solidFill>
              </a:rPr>
              <a:t>15 рабочих мест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</a:rPr>
              <a:t>1-2</a:t>
            </a:r>
            <a:r>
              <a:rPr lang="ru-RU" b="1" dirty="0" smtClean="0"/>
              <a:t> технических сотрудника</a:t>
            </a:r>
          </a:p>
          <a:p>
            <a:pPr>
              <a:buFont typeface="Wingdings" pitchFamily="2" charset="2"/>
              <a:buChar char="§"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&amp;Kcy;&amp;acy;&amp;rcy;&amp;tcy;&amp;icy;&amp;ncy;&amp;kcy;&amp;icy; &amp;pcy;&amp;ocy; &amp;zcy;&amp;acy;&amp;pcy;&amp;rcy;&amp;ocy;&amp;scy;&amp;ucy; 2 &amp;ecy;&amp;tcy;&amp;acy;&amp;pcy; &amp;pcy;&amp;iecy;&amp;rcy;&amp;vcy;&amp;icy;&amp;chcy;&amp;ncy;&amp;ocy;&amp;j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244731" cy="2520280"/>
          </a:xfrm>
          <a:prstGeom prst="rect">
            <a:avLst/>
          </a:prstGeom>
          <a:noFill/>
        </p:spPr>
      </p:pic>
      <p:pic>
        <p:nvPicPr>
          <p:cNvPr id="1030" name="Picture 6" descr="&amp;Kcy;&amp;acy;&amp;rcy;&amp;tcy;&amp;icy;&amp;ncy;&amp;kcy;&amp;icy; &amp;pcy;&amp;ocy; &amp;zcy;&amp;acy;&amp;pcy;&amp;rcy;&amp;ocy;&amp;scy;&amp;ucy; 3 &amp;ecy;&amp;tcy;&amp;acy;&amp;p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51" y="5147906"/>
            <a:ext cx="2027137" cy="152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acy;&amp;rcy;&amp;tcy;&amp;icy;&amp;ncy;&amp;kcy;&amp;icy; &amp;pcy;&amp;ocy; &amp;zcy;&amp;acy;&amp;pcy;&amp;rcy;&amp;ocy;&amp;scy;&amp;ucy; 2 &amp;ecy;&amp;tcy;&amp;acy;&amp;pcy; &amp;pcy;&amp;iecy;&amp;rcy;&amp;vcy;&amp;icy;&amp;chcy;&amp;ncy;&amp;ocy;&amp;j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03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</a:rPr>
              <a:t>2 этап – оценка практических навыков (умений) в симулированных условиях</a:t>
            </a: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04482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Определение владения выпускниками практическими навыками профессиональной деятельности в соответствии с требованиями профессиональных стандартов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23520" y="4149080"/>
            <a:ext cx="4068960" cy="1938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ко 2 тапу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Практические задания (алгоритм выполнения, оборудование станции)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Репетиционный экзамен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8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707470"/>
            <a:ext cx="4464496" cy="2889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9766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Количество практических навыков – </a:t>
            </a:r>
            <a:r>
              <a:rPr lang="ru-RU" b="1" dirty="0" smtClean="0">
                <a:solidFill>
                  <a:srgbClr val="C00000"/>
                </a:solidFill>
              </a:rPr>
              <a:t>5 </a:t>
            </a:r>
            <a:r>
              <a:rPr lang="ru-RU" b="1" dirty="0" smtClean="0"/>
              <a:t>(автоматическое комплектование набора практических навыков – </a:t>
            </a:r>
            <a:r>
              <a:rPr lang="ru-RU" b="1" dirty="0" smtClean="0">
                <a:solidFill>
                  <a:srgbClr val="C00000"/>
                </a:solidFill>
              </a:rPr>
              <a:t>индивидуальный маршрут</a:t>
            </a:r>
            <a:r>
              <a:rPr lang="ru-RU" b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Время на выполнение – </a:t>
            </a:r>
            <a:r>
              <a:rPr lang="ru-RU" b="1" dirty="0" smtClean="0">
                <a:solidFill>
                  <a:srgbClr val="C00000"/>
                </a:solidFill>
              </a:rPr>
              <a:t>10 минут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Критерии оценки – </a:t>
            </a:r>
            <a:r>
              <a:rPr lang="ru-RU" b="1" dirty="0" smtClean="0">
                <a:solidFill>
                  <a:srgbClr val="C00000"/>
                </a:solidFill>
              </a:rPr>
              <a:t>70% и выше - сдано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            менее 69% - не сдано</a:t>
            </a:r>
          </a:p>
          <a:p>
            <a:pPr>
              <a:buNone/>
            </a:pPr>
            <a:r>
              <a:rPr lang="ru-RU" b="1" i="1" dirty="0" smtClean="0"/>
              <a:t>(% правильно выполненных практических действий из общего количества практических действий)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Минимум </a:t>
            </a:r>
            <a:r>
              <a:rPr lang="ru-RU" b="1" dirty="0" smtClean="0">
                <a:solidFill>
                  <a:srgbClr val="C00000"/>
                </a:solidFill>
              </a:rPr>
              <a:t>1 эксперт (</a:t>
            </a:r>
            <a:r>
              <a:rPr lang="ru-RU" b="1" dirty="0" smtClean="0"/>
              <a:t>член АК) на </a:t>
            </a:r>
            <a:r>
              <a:rPr lang="ru-RU" b="1" dirty="0" smtClean="0">
                <a:solidFill>
                  <a:srgbClr val="C00000"/>
                </a:solidFill>
              </a:rPr>
              <a:t>1 рабочее место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smtClean="0"/>
              <a:t>вспомогательный персонал на </a:t>
            </a:r>
            <a:r>
              <a:rPr lang="ru-RU" b="1" dirty="0" smtClean="0">
                <a:solidFill>
                  <a:srgbClr val="C00000"/>
                </a:solidFill>
              </a:rPr>
              <a:t>2 </a:t>
            </a:r>
            <a:r>
              <a:rPr lang="ru-RU" b="1" dirty="0" smtClean="0"/>
              <a:t>рабочих места</a:t>
            </a:r>
          </a:p>
          <a:p>
            <a:pPr>
              <a:buFont typeface="Wingdings" pitchFamily="2" charset="2"/>
              <a:buChar char="§"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 descr="&amp;Kcy;&amp;acy;&amp;rcy;&amp;tcy;&amp;icy;&amp;ncy;&amp;kcy;&amp;icy; &amp;pcy;&amp;ocy; &amp;zcy;&amp;acy;&amp;pcy;&amp;rcy;&amp;ocy;&amp;scy;&amp;ucy; 3 &amp;ecy;&amp;tcy;&amp;acy;&amp;p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7351" y="5147906"/>
            <a:ext cx="2027137" cy="152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4536504" cy="20882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ОСКЭ - Серия оценочных станций, в которых экзаменатор оценивает ряд практических навыков, используя предварительно установленную объективную систему баллов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364502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Объективный структурированный клинический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 (ОСКЭ)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&amp;Kcy;&amp;acy;&amp;rcy;&amp;tcy;&amp;icy;&amp;ncy;&amp;kcy;&amp;icy; &amp;pcy;&amp;ocy; &amp;zcy;&amp;acy;&amp;pcy;&amp;rcy;&amp;ocy;&amp;scy;&amp;ucy; &amp;scy;&amp;tcy;&amp;acy;&amp;ncy;&amp;tscy;&amp;icy;&amp;icy; &amp;pcy;&amp;iecy;&amp;rcy;&amp;vcy;&amp;icy;&amp;chcy;&amp;ncy;&amp;ocy;&amp;j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986362"/>
            <a:ext cx="4752527" cy="3696410"/>
          </a:xfrm>
          <a:prstGeom prst="rect">
            <a:avLst/>
          </a:prstGeom>
          <a:noFill/>
        </p:spPr>
      </p:pic>
      <p:pic>
        <p:nvPicPr>
          <p:cNvPr id="8" name="Содержимое 3" descr="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188640"/>
            <a:ext cx="40434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&amp;Kcy;&amp;acy;&amp;rcy;&amp;tcy;&amp;icy;&amp;ncy;&amp;kcy;&amp;icy; &amp;pcy;&amp;ocy; &amp;zcy;&amp;acy;&amp;pcy;&amp;rcy;&amp;ocy;&amp;scy;&amp;ucy; &amp;scy;&amp;tcy;&amp;acy;&amp;ncy;&amp;tscy;&amp;icy;&amp;icy; &amp;pcy;&amp;iecy;&amp;rcy;&amp;vcy;&amp;icy;&amp;chcy;&amp;ncy;&amp;ocy;&amp;j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6120680" cy="4642165"/>
          </a:xfrm>
          <a:prstGeom prst="rect">
            <a:avLst/>
          </a:prstGeom>
          <a:noFill/>
        </p:spPr>
      </p:pic>
      <p:pic>
        <p:nvPicPr>
          <p:cNvPr id="28678" name="Picture 6" descr="&amp;Kcy;&amp;acy;&amp;rcy;&amp;tcy;&amp;icy;&amp;ncy;&amp;kcy;&amp;icy; &amp;pcy;&amp;ocy; &amp;zcy;&amp;acy;&amp;pcy;&amp;rcy;&amp;ocy;&amp;scy;&amp;ucy; &amp;scy;&amp;tcy;&amp;acy;&amp;ncy;&amp;tscy;&amp;icy;&amp;icy; &amp;pcy;&amp;iecy;&amp;rcy;&amp;vcy;&amp;icy;&amp;chcy;&amp;ncy;&amp;ocy;&amp;j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34978"/>
            <a:ext cx="4159682" cy="3123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Kcy;&amp;acy;&amp;rcy;&amp;tcy;&amp;icy;&amp;ncy;&amp;kcy;&amp;icy; &amp;pcy;&amp;ocy; &amp;zcy;&amp;acy;&amp;pcy;&amp;rcy;&amp;ocy;&amp;scy;&amp;ucy; &amp;scy;&amp;tcy;&amp;acy;&amp;ncy;&amp;tscy;&amp;icy;&amp;icy; &amp;pcy;&amp;iecy;&amp;rcy;&amp;vcy;&amp;icy;&amp;chcy;&amp;ncy;&amp;ocy;&amp;j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130" y="260648"/>
            <a:ext cx="8519341" cy="654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</a:rPr>
              <a:t>Средства объективной оценки ОСКЭ</a:t>
            </a:r>
            <a:endParaRPr lang="ru-RU" sz="3600" b="1" cap="all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852936"/>
            <a:ext cx="26642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Банк ситуаций ОСКЭ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628800"/>
            <a:ext cx="44644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Симуляторы с электронной регистрацией параметров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5013176"/>
            <a:ext cx="266429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Электронная система доступа 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проксимити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карты)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3861048"/>
            <a:ext cx="26642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Телементор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система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2780928"/>
            <a:ext cx="309634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Видео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аудиорегистрация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1628800"/>
            <a:ext cx="26642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чек-листы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4005064"/>
            <a:ext cx="295232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Стандартизированные пациенты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445224"/>
            <a:ext cx="26642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Независимые эксперты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&amp;Kcy;&amp;acy;&amp;rcy;&amp;tcy;&amp;icy;&amp;ncy;&amp;kcy;&amp;icy; &amp;pcy;&amp;ocy; &amp;zcy;&amp;acy;&amp;pcy;&amp;rcy;&amp;ocy;&amp;scy;&amp;ucy; &amp;chcy;&amp;iecy;&amp;kcy; &amp;lcy;&amp;icy;&amp;scy;&amp;tcy;&amp;ycy; &amp;acy;&amp;kcy;&amp;kcy;&amp;rcy;&amp;iecy;&amp;dcy;&amp;icy;&amp;tcy;&amp;acy;&amp;tscy;&amp;icy;&amp;yacy; 2017 &amp;lcy;&amp;iecy;&amp;chcy;&amp;iecy;&amp;bcy;&amp;ncy;&amp;ocy;&amp;iecy; &amp;dcy;&amp;iecy;&amp;l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693449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790575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ЛИСТЫ ЭКСПЕРТНОЙ ОЦЕНКИ (ЧЕК-ЛИСТЫ)</a:t>
            </a:r>
          </a:p>
        </p:txBody>
      </p:sp>
      <p:pic>
        <p:nvPicPr>
          <p:cNvPr id="3" name="Picture 4" descr="http://www.mma.ru/upload/cnpo/skill%202015/l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145" y="3717032"/>
            <a:ext cx="2965281" cy="29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\\Hp21725208001\обмен\ЗАПИСИ ЗАНЯТИЙ\24.07 фотографии\DSC_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78" y="3654138"/>
            <a:ext cx="2703371" cy="2985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3690" y="628587"/>
            <a:ext cx="2552700" cy="2682268"/>
          </a:xfr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9063" y="587198"/>
            <a:ext cx="2519363" cy="30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7123" y="3429000"/>
            <a:ext cx="2888920" cy="19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ssociationsnow.com/wp-content/uploads/2013/04/0408_tablet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139" y="685889"/>
            <a:ext cx="3573425" cy="2629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595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25/1277601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77" y="260648"/>
            <a:ext cx="8461787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2890664" cy="114300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8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телементор</a:t>
            </a:r>
            <a:endParaRPr lang="ru-RU" sz="28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&amp;Kcy;&amp;acy;&amp;rcy;&amp;tcy;&amp;icy;&amp;ncy;&amp;kcy;&amp;icy; &amp;pcy;&amp;ocy; &amp;zcy;&amp;acy;&amp;pcy;&amp;rcy;&amp;ocy;&amp;scy;&amp;ucy; &amp;tcy;&amp;iecy;&amp;lcy;&amp;iecy;&amp;mcy;&amp;iecy;&amp;ncy;&amp;tcy;&amp;ocy;&amp;rcy; &amp;scy;&amp;icy;&amp;scy;&amp;tcy;&amp;iecy;&amp;m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3016"/>
            <a:ext cx="2434807" cy="2996952"/>
          </a:xfrm>
          <a:prstGeom prst="rect">
            <a:avLst/>
          </a:prstGeom>
          <a:noFill/>
        </p:spPr>
      </p:pic>
      <p:pic>
        <p:nvPicPr>
          <p:cNvPr id="32772" name="Picture 4" descr="&amp;Kcy;&amp;acy;&amp;rcy;&amp;tcy;&amp;icy;&amp;ncy;&amp;kcy;&amp;icy; &amp;pcy;&amp;ocy; &amp;zcy;&amp;acy;&amp;pcy;&amp;rcy;&amp;ocy;&amp;scy;&amp;ucy; &amp;tcy;&amp;iecy;&amp;lcy;&amp;iecy;&amp;mcy;&amp;iecy;&amp;ncy;&amp;tcy;&amp;ocy;&amp;rcy; &amp;scy;&amp;icy;&amp;scy;&amp;tcy;&amp;iecy;&amp;m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5436096" cy="3626831"/>
          </a:xfrm>
          <a:prstGeom prst="rect">
            <a:avLst/>
          </a:prstGeom>
          <a:noFill/>
        </p:spPr>
      </p:pic>
      <p:pic>
        <p:nvPicPr>
          <p:cNvPr id="32774" name="Picture 6" descr="&amp;Kcy;&amp;acy;&amp;rcy;&amp;tcy;&amp;icy;&amp;ncy;&amp;kcy;&amp;icy; &amp;pcy;&amp;ocy; &amp;zcy;&amp;acy;&amp;pcy;&amp;rcy;&amp;ocy;&amp;scy;&amp;ucy; &amp;tcy;&amp;iecy;&amp;lcy;&amp;iecy;&amp;mcy;&amp;iecy;&amp;ncy;&amp;tcy;&amp;ocy;&amp;rcy; &amp;scy;&amp;icy;&amp;scy;&amp;tcy;&amp;iecy;&amp;m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404664"/>
            <a:ext cx="4608512" cy="3052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0"/>
            <a:ext cx="584429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АУДИО- И  ВИДЕОРЕГИСТРАЦИЯ</a:t>
            </a:r>
          </a:p>
        </p:txBody>
      </p:sp>
      <p:pic>
        <p:nvPicPr>
          <p:cNvPr id="3" name="Picture 2" descr="http://www.mma.ru/upload/cnpo/skill%202015/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5100" y="3654005"/>
            <a:ext cx="4048641" cy="2534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2" descr="http://www.mma.ru/upload/cnpo/skill%202015/W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654005"/>
            <a:ext cx="4050000" cy="2541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2" descr="http://www.mma.ru/upload/cnpo/skill%202015/Ward_valua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751188"/>
            <a:ext cx="4050000" cy="25418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12" descr="IMG_008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57842" y="767102"/>
            <a:ext cx="4050000" cy="2565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6583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C00000"/>
                </a:solidFill>
              </a:rPr>
              <a:t>Практические навыки (задание)</a:t>
            </a:r>
            <a:endParaRPr lang="ru-RU" b="1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3168351"/>
          </a:xfrm>
          <a:ln w="28575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/>
              <a:t>Врач терапевт-участковый.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Работаете </a:t>
            </a:r>
            <a:r>
              <a:rPr lang="ru-RU" dirty="0"/>
              <a:t>на </a:t>
            </a:r>
            <a:r>
              <a:rPr lang="ru-RU" dirty="0" smtClean="0"/>
              <a:t>приеме один</a:t>
            </a:r>
            <a:r>
              <a:rPr lang="ru-RU" dirty="0"/>
              <a:t>. К Вам пришел пациент с жалобами на плохое самочувствие. В анамнезе сахарный диабет 2 типа. Показатель </a:t>
            </a:r>
            <a:r>
              <a:rPr lang="ru-RU" dirty="0" err="1"/>
              <a:t>глюкометрии</a:t>
            </a:r>
            <a:r>
              <a:rPr lang="ru-RU" dirty="0"/>
              <a:t> 2,7. Была выполнена инъекция глюкагона в/м. Служба скорой помощи уже вызвана. Повторная </a:t>
            </a:r>
            <a:r>
              <a:rPr lang="ru-RU" dirty="0" err="1"/>
              <a:t>глюкометрия</a:t>
            </a:r>
            <a:r>
              <a:rPr lang="ru-RU" dirty="0"/>
              <a:t> спустя 10 минут показатель не изменила. </a:t>
            </a:r>
            <a:r>
              <a:rPr lang="ru-RU" b="1" dirty="0"/>
              <a:t>Вы приняли решение произвести внутривенное введение 40% глюкозы 5 мл.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365104"/>
            <a:ext cx="8424936" cy="20928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/>
              <a:t>Задание</a:t>
            </a:r>
            <a:endParaRPr lang="ru-RU" sz="2800" dirty="0"/>
          </a:p>
          <a:p>
            <a:pPr lvl="0"/>
            <a:r>
              <a:rPr lang="ru-RU" sz="2800" dirty="0"/>
              <a:t>Продемонстрируйте технологию выполнения  простой медицинской услуги «ПОДКОЖНОЕ ВВЕДЕНИЕ ЛЕКАРСТВЕННЫХ СРЕДСТВ» (ИНСУЛИНА)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Требования к оснащению станций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6048672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rgbClr val="002060"/>
                </a:solidFill>
              </a:rPr>
              <a:t>Возможность прохождения всеми аккредитуемыми всех этапов оценки квалификации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Изоляция (звуковая и визуальная) для исключения доступа в помещения лиц, не являющихся аккредитуемыми, членами </a:t>
            </a:r>
            <a:r>
              <a:rPr lang="ru-RU" sz="1900" dirty="0" err="1" smtClean="0">
                <a:solidFill>
                  <a:srgbClr val="002060"/>
                </a:solidFill>
              </a:rPr>
              <a:t>аккредитационных</a:t>
            </a:r>
            <a:r>
              <a:rPr lang="ru-RU" sz="1900" dirty="0" smtClean="0">
                <a:solidFill>
                  <a:srgbClr val="002060"/>
                </a:solidFill>
              </a:rPr>
              <a:t> комиссий, техническим и обеспечивающим персоналом.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Наличие комнат для стандартизируемых пациентов.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Возможностью наблюдения членами АК за действиями аккредитуемых и заполнения оценочных </a:t>
            </a:r>
            <a:r>
              <a:rPr lang="ru-RU" sz="1900" dirty="0" err="1" smtClean="0">
                <a:solidFill>
                  <a:srgbClr val="002060"/>
                </a:solidFill>
              </a:rPr>
              <a:t>чек-листов</a:t>
            </a:r>
            <a:r>
              <a:rPr lang="ru-RU" sz="1900" dirty="0" smtClean="0">
                <a:solidFill>
                  <a:srgbClr val="002060"/>
                </a:solidFill>
              </a:rPr>
              <a:t> без вмешательства в процедуры, выполняемые аккредитуемыми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1 технический специалист на 2 станции ОСКЭ.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Наличие технической возможность записи видеоизображения и </a:t>
            </a:r>
            <a:r>
              <a:rPr lang="ru-RU" sz="1900" dirty="0" err="1" smtClean="0">
                <a:solidFill>
                  <a:srgbClr val="002060"/>
                </a:solidFill>
              </a:rPr>
              <a:t>аудиосигнала</a:t>
            </a:r>
            <a:r>
              <a:rPr lang="ru-RU" sz="1900" dirty="0" smtClean="0">
                <a:solidFill>
                  <a:srgbClr val="002060"/>
                </a:solidFill>
              </a:rPr>
              <a:t> – обзор всего помещения и манипуляций, четкая и ясная без помех речь аккредитуемого.</a:t>
            </a:r>
          </a:p>
          <a:p>
            <a:r>
              <a:rPr lang="ru-RU" sz="1900" dirty="0" smtClean="0">
                <a:solidFill>
                  <a:srgbClr val="002060"/>
                </a:solidFill>
              </a:rPr>
              <a:t>При входе в помещение на видном месте должны быть размещены таблички размером не менее формата «А4» с надписью «В помещении ведется видеонаблюдение»</a:t>
            </a:r>
          </a:p>
          <a:p>
            <a:pPr algn="ctr"/>
            <a:r>
              <a:rPr lang="ru-RU" sz="1900" b="1" cap="all" dirty="0" smtClean="0">
                <a:solidFill>
                  <a:srgbClr val="C00000"/>
                </a:solidFill>
              </a:rPr>
              <a:t>При оснащении станции ОСКЭ необходимо руководствоваться требованиями к оснащению функционально подобных помещений в медицинской организации.</a:t>
            </a:r>
          </a:p>
          <a:p>
            <a:endParaRPr lang="ru-RU" sz="1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Kcy;&amp;acy;&amp;rcy;&amp;tcy;&amp;icy;&amp;ncy;&amp;kcy;&amp;icy; &amp;pcy;&amp;ocy; &amp;zcy;&amp;acy;&amp;pcy;&amp;rcy;&amp;ocy;&amp;scy;&amp;ucy; 3 &amp;ecy;&amp;tcy;&amp;acy;&amp;p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0" y="116632"/>
            <a:ext cx="885518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7560840" cy="63367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Количество ситуационных задач – </a:t>
            </a:r>
            <a:r>
              <a:rPr lang="ru-RU" b="1" dirty="0" smtClean="0">
                <a:solidFill>
                  <a:srgbClr val="C00000"/>
                </a:solidFill>
              </a:rPr>
              <a:t>3/ по 5 вопросов в каждой СЗ </a:t>
            </a:r>
            <a:r>
              <a:rPr lang="ru-RU" b="1" dirty="0" smtClean="0"/>
              <a:t>(автоматическое формирование выбора СЗ)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Время на выполнение:</a:t>
            </a:r>
          </a:p>
          <a:p>
            <a:pPr>
              <a:buNone/>
            </a:pPr>
            <a:r>
              <a:rPr lang="ru-RU" b="1" dirty="0" smtClean="0"/>
              <a:t>     - подготовка – </a:t>
            </a:r>
            <a:r>
              <a:rPr lang="ru-RU" b="1" dirty="0" smtClean="0">
                <a:solidFill>
                  <a:srgbClr val="C00000"/>
                </a:solidFill>
              </a:rPr>
              <a:t>6</a:t>
            </a:r>
            <a:r>
              <a:rPr lang="ru-RU" b="1" dirty="0" smtClean="0">
                <a:solidFill>
                  <a:srgbClr val="C00000"/>
                </a:solidFill>
              </a:rPr>
              <a:t>0 минут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- </a:t>
            </a:r>
            <a:r>
              <a:rPr lang="ru-RU" b="1" dirty="0" smtClean="0"/>
              <a:t>ответ –</a:t>
            </a:r>
            <a:r>
              <a:rPr lang="ru-RU" b="1" dirty="0" smtClean="0">
                <a:solidFill>
                  <a:srgbClr val="C00000"/>
                </a:solidFill>
              </a:rPr>
              <a:t> не более 30 минут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Критерии оценки 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-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10 и более правильных ответов - сдано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- менее 9 - не сдано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</a:rPr>
              <a:t>3 члена</a:t>
            </a:r>
            <a:r>
              <a:rPr lang="ru-RU" b="1" dirty="0" smtClean="0"/>
              <a:t> АК (ПНО+Р+ОО) одновременно заслушивают одно лицо и определяют последовательность ответов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 smtClean="0"/>
              <a:t>вспомогательный технический сотрудник</a:t>
            </a:r>
          </a:p>
          <a:p>
            <a:pPr>
              <a:buFont typeface="Wingdings" pitchFamily="2" charset="2"/>
              <a:buChar char="§"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Picture 6" descr="&amp;Kcy;&amp;acy;&amp;rcy;&amp;tcy;&amp;icy;&amp;ncy;&amp;kcy;&amp;icy; &amp;pcy;&amp;ocy; &amp;zcy;&amp;acy;&amp;pcy;&amp;rcy;&amp;ocy;&amp;scy;&amp;ucy; 3 &amp;ecy;&amp;tcy;&amp;acy;&amp;pcy; &amp;acy;&amp;kcy;&amp;kcy;&amp;rcy;&amp;iecy;&amp;dcy;&amp;icy;&amp;t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725144"/>
            <a:ext cx="1835696" cy="1377768"/>
          </a:xfrm>
          <a:prstGeom prst="rect">
            <a:avLst/>
          </a:prstGeom>
          <a:noFill/>
        </p:spPr>
      </p:pic>
      <p:pic>
        <p:nvPicPr>
          <p:cNvPr id="7" name="Picture 2" descr="&amp;Kcy;&amp;acy;&amp;rcy;&amp;tcy;&amp;icy;&amp;ncy;&amp;kcy;&amp;icy; &amp;pcy;&amp;ocy; &amp;zcy;&amp;acy;&amp;pcy;&amp;rcy;&amp;ocy;&amp;scy;&amp;ucy; &amp;pcy;&amp;rcy;&amp;ocy;&amp;tscy;&amp;iecy;&amp;dcy;&amp;ucy;&amp;rcy;&amp;acy; &amp;pcy;&amp;iecy;&amp;rcy;&amp;vcy;&amp;icy;&amp;chcy;&amp;ncy;&amp;ocy;&amp;jcy; &amp;acy;&amp;kcy;&amp;kcy;&amp;rcy;&amp;iecy;&amp;dcy;&amp;icy;&amp;tcy;&amp;acy;&amp;tscy;&amp;icy;&amp;icy; &amp;vcy;&amp;ycy;&amp;pcy;&amp;ucy;&amp;scy;&amp;kcy;&amp;ncy;&amp;icy;&amp;kcy;&amp;o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96752"/>
            <a:ext cx="2843808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omashkov_o_i\Downloads\Логотипы\Logo_MinZdrav_end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2" y="1052736"/>
            <a:ext cx="2920922" cy="185294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="" xmlns:p14="http://schemas.microsoft.com/office/powerpoint/2010/main" val="341859357"/>
              </p:ext>
            </p:extLst>
          </p:nvPr>
        </p:nvGraphicFramePr>
        <p:xfrm>
          <a:off x="107504" y="1163578"/>
          <a:ext cx="89289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95736" y="-46299"/>
            <a:ext cx="461876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ЭКСПЕРТНАЯ КОМИССИЯ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67520"/>
            <a:ext cx="8229600" cy="8073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spc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 АККРЕДИТАЦИОННЫХ  КОМИССИЙ ДОЛЖНЫ ПРОЙТИ ОБУЧЕНИЕ В МЕТОДИЧЕСКОМ ЦЕНТРЕ АККРЕДИТАЦИИ</a:t>
            </a:r>
            <a:endParaRPr lang="ru-RU" sz="1800" b="1" spc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92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ytimg.com/vi/-vf5Gxs5slo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16018"/>
            <a:ext cx="3373623" cy="241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0550" y="10177"/>
            <a:ext cx="435266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СИСТЕМА РЕЗУЛЬТАТОВ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4D9BD9"/>
              </a:solidFill>
            </a:endParaRPr>
          </a:p>
        </p:txBody>
      </p:sp>
      <p:pic>
        <p:nvPicPr>
          <p:cNvPr id="2050" name="Picture 2" descr="http://maash.su/images/product/examen/examen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37982"/>
            <a:ext cx="3350293" cy="258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083" y="823725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«СДАНО»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6080970"/>
            <a:ext cx="2964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«ВЫПОЛНЕНО»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6067208"/>
            <a:ext cx="372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ВЫПОЛНЕНО»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7033" y="823725"/>
            <a:ext cx="2459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СДАНО»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611369"/>
            <a:ext cx="0" cy="5973049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87524" y="3400528"/>
            <a:ext cx="8568952" cy="7246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50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>
            <a:endCxn id="22" idx="1"/>
          </p:cNvCxnSpPr>
          <p:nvPr/>
        </p:nvCxnSpPr>
        <p:spPr>
          <a:xfrm flipV="1">
            <a:off x="4798550" y="5532469"/>
            <a:ext cx="609588" cy="470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>
          <a:xfrm flipV="1">
            <a:off x="1661786" y="1407708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flipV="1">
            <a:off x="5357559" y="1369311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9029507" flipV="1">
            <a:off x="2023291" y="3103362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flipV="1">
            <a:off x="1914442" y="3998576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474244" flipV="1">
            <a:off x="2047561" y="4880864"/>
            <a:ext cx="902905" cy="129038"/>
          </a:xfrm>
          <a:prstGeom prst="right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57873" y="0"/>
            <a:ext cx="950505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ПРОЦЕДУРА ПЕРВИЧНОЙ </a:t>
            </a:r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АККРЕДИТАЦИИ</a:t>
            </a:r>
            <a:endParaRPr lang="ru-RU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77288" y="2174556"/>
            <a:ext cx="1186628" cy="36423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76630"/>
            <a:ext cx="169545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Государственный 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экзамен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4691" y="969587"/>
            <a:ext cx="3002671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СОБЕСЕДОВАНИЕ</a:t>
            </a:r>
            <a:r>
              <a:rPr lang="ru-RU" sz="1600" dirty="0">
                <a:effectLst/>
                <a:ea typeface="Calibri"/>
                <a:cs typeface="Times New Roman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9241" y="950508"/>
            <a:ext cx="2387215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ДИПЛОМ О ВЫСШЕМ </a:t>
            </a:r>
            <a:r>
              <a:rPr lang="ru-RU" sz="1400" b="1" dirty="0" smtClean="0">
                <a:effectLst/>
                <a:ea typeface="Calibri"/>
                <a:cs typeface="Times New Roman"/>
              </a:rPr>
              <a:t>ОБРАЗОВАНИИ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393" y="3410289"/>
            <a:ext cx="2129283" cy="13314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ea typeface="Calibri"/>
                <a:cs typeface="Times New Roman"/>
              </a:rPr>
              <a:t>АККРЕДИТАЦИЯ</a:t>
            </a:r>
            <a:endParaRPr lang="ru-RU" sz="1600" dirty="0">
              <a:effectLst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7347" y="2469796"/>
            <a:ext cx="2071107" cy="6801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7030A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ТЕСТИРОВАНИЕ</a:t>
            </a:r>
            <a:endParaRPr lang="ru-RU" sz="1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7347" y="3496148"/>
            <a:ext cx="2057169" cy="1093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7030A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ea typeface="Calibri"/>
                <a:cs typeface="Times New Roman"/>
              </a:rPr>
              <a:t>ОЦЕНКА ПРАКТИЧЕСКИХ НАВЫКОВ (УМЕНИЙ) В СИМУЛИРОВАННЫХ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effectLst/>
                <a:ea typeface="Calibri"/>
                <a:cs typeface="Times New Roman"/>
              </a:rPr>
              <a:t>УСЛОВИЯХ 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7347" y="4874060"/>
            <a:ext cx="2057169" cy="10752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rgbClr val="7030A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200" b="1" dirty="0" smtClean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effectLst/>
                <a:ea typeface="Calibri"/>
                <a:cs typeface="Times New Roman"/>
              </a:rPr>
              <a:t>РЕШЕНИЕ </a:t>
            </a:r>
            <a:endParaRPr lang="ru-RU" sz="1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СИТУАЦИОННЫХ ЗАДАЧ </a:t>
            </a:r>
            <a:endParaRPr lang="ru-RU" sz="14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Правая круглая скобка 13"/>
          <p:cNvSpPr/>
          <p:nvPr/>
        </p:nvSpPr>
        <p:spPr>
          <a:xfrm>
            <a:off x="4892490" y="2983280"/>
            <a:ext cx="200002" cy="9144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авая круглая скобка 14"/>
          <p:cNvSpPr/>
          <p:nvPr/>
        </p:nvSpPr>
        <p:spPr>
          <a:xfrm>
            <a:off x="4874517" y="4361702"/>
            <a:ext cx="186306" cy="914400"/>
          </a:xfrm>
          <a:prstGeom prst="rightBracket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02307" y="3284310"/>
            <a:ext cx="611661" cy="36195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73517" y="4714824"/>
            <a:ext cx="611661" cy="36195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892490" y="2831067"/>
            <a:ext cx="4989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35" idx="1"/>
          </p:cNvCxnSpPr>
          <p:nvPr/>
        </p:nvCxnSpPr>
        <p:spPr>
          <a:xfrm flipV="1">
            <a:off x="4885841" y="4203750"/>
            <a:ext cx="522297" cy="745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408138" y="2681605"/>
            <a:ext cx="611661" cy="3619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08138" y="5351494"/>
            <a:ext cx="611661" cy="3619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388841" y="2420888"/>
            <a:ext cx="1563524" cy="6226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effectLst/>
                <a:ea typeface="Times New Roman"/>
              </a:rPr>
              <a:t>сдал</a:t>
            </a:r>
            <a:endParaRPr lang="ru-RU" sz="2400" dirty="0">
              <a:effectLst/>
              <a:ea typeface="Times New Roman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7140455" y="3043555"/>
            <a:ext cx="0" cy="517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763916" y="4693086"/>
            <a:ext cx="667046" cy="573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125547" y="2807483"/>
            <a:ext cx="791210" cy="19342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kern="1200" dirty="0">
                <a:solidFill>
                  <a:srgbClr val="C00000"/>
                </a:solidFill>
                <a:effectLst/>
                <a:ea typeface="Times New Roman"/>
              </a:rPr>
              <a:t>С</a:t>
            </a:r>
            <a:endParaRPr lang="ru-RU" b="1" dirty="0">
              <a:solidFill>
                <a:srgbClr val="C00000"/>
              </a:solidFill>
              <a:effectLst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kern="1200" dirty="0" smtClean="0">
                <a:solidFill>
                  <a:srgbClr val="C00000"/>
                </a:solidFill>
                <a:effectLst/>
                <a:ea typeface="Times New Roman"/>
              </a:rPr>
              <a:t>Д</a:t>
            </a:r>
          </a:p>
          <a:p>
            <a:pPr algn="ctr">
              <a:spcAft>
                <a:spcPts val="0"/>
              </a:spcAft>
            </a:pPr>
            <a:r>
              <a:rPr lang="ru-RU" b="1" kern="1200" dirty="0" smtClean="0">
                <a:solidFill>
                  <a:srgbClr val="C00000"/>
                </a:solidFill>
                <a:effectLst/>
                <a:ea typeface="Times New Roman"/>
              </a:rPr>
              <a:t>А</a:t>
            </a:r>
          </a:p>
          <a:p>
            <a:pPr algn="ctr">
              <a:spcAft>
                <a:spcPts val="0"/>
              </a:spcAft>
            </a:pPr>
            <a:r>
              <a:rPr lang="ru-RU" b="1" kern="1200" dirty="0" smtClean="0">
                <a:solidFill>
                  <a:srgbClr val="C00000"/>
                </a:solidFill>
                <a:effectLst/>
                <a:ea typeface="Times New Roman"/>
              </a:rPr>
              <a:t>Л</a:t>
            </a:r>
            <a:endParaRPr lang="ru-RU" b="1" dirty="0">
              <a:solidFill>
                <a:srgbClr val="C00000"/>
              </a:solidFill>
              <a:effectLst/>
              <a:ea typeface="Times New Roman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390981" y="3596788"/>
            <a:ext cx="1559243" cy="7029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effectLst/>
                <a:ea typeface="Times New Roman"/>
              </a:rPr>
              <a:t>сдал</a:t>
            </a:r>
            <a:endParaRPr lang="ru-RU" sz="2400" dirty="0">
              <a:effectLst/>
              <a:ea typeface="Times New Roman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27576" y="4945383"/>
            <a:ext cx="1428711" cy="693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kern="1200" dirty="0">
                <a:solidFill>
                  <a:srgbClr val="000000"/>
                </a:solidFill>
                <a:effectLst/>
                <a:ea typeface="Times New Roman"/>
              </a:rPr>
              <a:t>сдал</a:t>
            </a:r>
            <a:endParaRPr lang="ru-RU" sz="2400" dirty="0">
              <a:effectLst/>
              <a:ea typeface="Times New Roman"/>
            </a:endParaRPr>
          </a:p>
        </p:txBody>
      </p:sp>
      <p:cxnSp>
        <p:nvCxnSpPr>
          <p:cNvPr id="31" name="Прямая со стрелкой 30"/>
          <p:cNvCxnSpPr>
            <a:endCxn id="30" idx="0"/>
          </p:cNvCxnSpPr>
          <p:nvPr/>
        </p:nvCxnSpPr>
        <p:spPr>
          <a:xfrm>
            <a:off x="7140455" y="4329641"/>
            <a:ext cx="1477" cy="615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260464" y="6035052"/>
            <a:ext cx="2209144" cy="645141"/>
          </a:xfrm>
          <a:prstGeom prst="rect">
            <a:avLst/>
          </a:prstGeom>
          <a:solidFill>
            <a:srgbClr val="CCCCFF"/>
          </a:solidFill>
          <a:ln w="28575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Calibri"/>
                <a:cs typeface="Times New Roman"/>
              </a:rPr>
              <a:t>СВИДЕТЕЛЬСТВО ОБ АККРЕДИТАЦИИ</a:t>
            </a:r>
            <a:endParaRPr lang="ru-RU" sz="1400" dirty="0">
              <a:effectLst/>
              <a:ea typeface="Calibri"/>
              <a:cs typeface="Times New Roman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7355" y="6502388"/>
            <a:ext cx="5536306" cy="3556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effectLst/>
                <a:ea typeface="Calibri"/>
                <a:cs typeface="Times New Roman"/>
              </a:rPr>
              <a:t>ДНИ* - в </a:t>
            </a:r>
            <a:r>
              <a:rPr lang="ru-RU" sz="1100" b="1" dirty="0">
                <a:effectLst/>
                <a:ea typeface="Calibri"/>
                <a:cs typeface="Times New Roman"/>
              </a:rPr>
              <a:t>зависимости от кол-ва </a:t>
            </a:r>
            <a:r>
              <a:rPr lang="ru-RU" sz="1100" b="1" dirty="0" smtClean="0">
                <a:effectLst/>
                <a:ea typeface="Calibri"/>
                <a:cs typeface="Times New Roman"/>
              </a:rPr>
              <a:t>выпускников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408138" y="4022775"/>
            <a:ext cx="611661" cy="36195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ea typeface="Calibri"/>
                <a:cs typeface="Times New Roman"/>
              </a:rPr>
              <a:t>ДНИ*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4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-99392"/>
            <a:ext cx="791434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ЕСЛИ ВЫПУСКНИК НЕ ПРОШЕЛ ОДИН ЭТАП </a:t>
            </a:r>
            <a:endParaRPr lang="ru-RU" sz="3200" b="1" dirty="0" smtClean="0">
              <a:ln>
                <a:solidFill>
                  <a:srgbClr val="0070C0"/>
                </a:solidFill>
              </a:ln>
              <a:solidFill>
                <a:srgbClr val="4D9BD9"/>
              </a:solidFill>
            </a:endParaRPr>
          </a:p>
          <a:p>
            <a:pPr algn="ctr"/>
            <a:r>
              <a:rPr lang="ru-RU" sz="3200" b="1" dirty="0" smtClean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ОЦЕНКИ </a:t>
            </a:r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4D9BD9"/>
                </a:solidFill>
              </a:rPr>
              <a:t>КВАЛИФИКАЦИИ…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942" y="3120252"/>
            <a:ext cx="8640960" cy="7003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latin typeface="Bookman Old Style" pitchFamily="18" charset="0"/>
            </a:endParaRPr>
          </a:p>
          <a:p>
            <a:pPr algn="just"/>
            <a:r>
              <a:rPr lang="ru-RU" sz="1600" b="1" dirty="0" smtClean="0">
                <a:latin typeface="Bookman Old Style" pitchFamily="18" charset="0"/>
              </a:rPr>
              <a:t>срок </a:t>
            </a:r>
            <a:r>
              <a:rPr lang="ru-RU" sz="1600" b="1" dirty="0">
                <a:latin typeface="Bookman Old Style" pitchFamily="18" charset="0"/>
              </a:rPr>
              <a:t>оценки не может превышать один месяц с момента принятия решения о допуске лица к процедуре аккредитации </a:t>
            </a:r>
            <a:r>
              <a:rPr lang="ru-RU" sz="1600" b="1" dirty="0" smtClean="0">
                <a:latin typeface="Bookman Old Style" pitchFamily="18" charset="0"/>
              </a:rPr>
              <a:t>специалистов</a:t>
            </a:r>
            <a:endParaRPr lang="ru-RU" b="1" dirty="0"/>
          </a:p>
          <a:p>
            <a:pPr algn="ctr"/>
            <a:endParaRPr lang="ru-RU" dirty="0"/>
          </a:p>
        </p:txBody>
      </p:sp>
      <p:pic>
        <p:nvPicPr>
          <p:cNvPr id="4" name="Picture 5" descr="C:\Users\user\Pictures\dni_otkrytyx_dverej-1024x8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66" y="5435603"/>
            <a:ext cx="1931037" cy="1574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ustomslog.ru/images/img0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7" y="1542162"/>
            <a:ext cx="1080120" cy="1439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1880" y="1261351"/>
            <a:ext cx="2543284" cy="446678"/>
          </a:xfrm>
          <a:prstGeom prst="rect">
            <a:avLst/>
          </a:prstGeom>
          <a:solidFill>
            <a:srgbClr val="D8FEB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Уважительная причина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1837504"/>
            <a:ext cx="2543284" cy="1303464"/>
          </a:xfrm>
          <a:prstGeom prst="rect">
            <a:avLst/>
          </a:prstGeom>
          <a:solidFill>
            <a:srgbClr val="D8FEB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Документ, </a:t>
            </a:r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подтверждающий уважительную причину отсутствия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1837504"/>
            <a:ext cx="2016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неявка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0" name="Picture 5" descr="C:\Users\user\Pictures\dni_otkrytyx_dverej-1024x8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36" y="1214195"/>
            <a:ext cx="2219444" cy="1809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ustomslog.ru/images/img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7" y="3948462"/>
            <a:ext cx="1088905" cy="1451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78957" y="4178739"/>
            <a:ext cx="23347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неявка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2803" y="4662275"/>
            <a:ext cx="2647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man Old Style" pitchFamily="18" charset="0"/>
              </a:rPr>
              <a:t>не сдано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5" name="Picture 7" descr="http://cheaptop.ru/public/general/img/articles/user_signal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69" y="3831086"/>
            <a:ext cx="1426685" cy="1426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58622" y="4062252"/>
            <a:ext cx="2448272" cy="1243904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НЕ ПРОШЕЛ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процедуру аккредитации специалистов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7490" y="5412561"/>
            <a:ext cx="2828648" cy="1412393"/>
          </a:xfrm>
          <a:prstGeom prst="rect">
            <a:avLst/>
          </a:prstGeom>
          <a:solidFill>
            <a:srgbClr val="D8FEB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ЗАЯВЛЕНИЕ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о допуске к процедуре аккредитации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Bookman Old Style" pitchFamily="18" charset="0"/>
              </a:rPr>
              <a:t>(НЕ РАНЕЕ, ЧЕМ ЧЕРЕЗ НЕДЕЛЮ)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58622" y="6043971"/>
            <a:ext cx="2448272" cy="446678"/>
          </a:xfrm>
          <a:prstGeom prst="rect">
            <a:avLst/>
          </a:prstGeom>
          <a:solidFill>
            <a:srgbClr val="D8FEBE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Bookman Old Style" pitchFamily="18" charset="0"/>
              </a:rPr>
              <a:t>Право на апелляцию</a:t>
            </a:r>
            <a:endParaRPr lang="ru-RU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1362803" y="1477469"/>
            <a:ext cx="218213" cy="13034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1369850" y="3948463"/>
            <a:ext cx="211166" cy="124769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3085742" y="1456375"/>
            <a:ext cx="216024" cy="13034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ая фигурная скобка 25"/>
          <p:cNvSpPr/>
          <p:nvPr/>
        </p:nvSpPr>
        <p:spPr>
          <a:xfrm>
            <a:off x="3581729" y="3892698"/>
            <a:ext cx="216024" cy="130345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035164" y="2204864"/>
            <a:ext cx="990130" cy="1816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345076" y="4437112"/>
            <a:ext cx="1213546" cy="7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813720" y="4893107"/>
            <a:ext cx="2663230" cy="802038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974485" y="6267310"/>
            <a:ext cx="813539" cy="623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955868" y="5400071"/>
            <a:ext cx="0" cy="559673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151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435280" cy="388843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качества оказания медицинской помощи, ее безопасность и повышение эффективности расходования государственных ресурсов напрямую связаны с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уровнем квалификации медицинских работников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Одним из направлений изменения существующих моделей медицинского образования является создание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системы аккредитации специалистов здравоохранения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476672"/>
            <a:ext cx="4176464" cy="194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Необходимым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условияем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формирования инновационной экономики является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системы образования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В.В.Путин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&amp;Dcy;&amp;vcy;&amp;ocy;&amp;iecy; &amp;icy; &amp;Pcy;&amp;ucy;&amp;tcy;&amp;icy;&amp;ncy;: &amp;kcy;&amp;tcy;&amp;ocy; &amp;icy;&amp;zcy; &amp;kcy;&amp;acy;&amp;ncy;&amp;dcy;&amp;icy;&amp;dcy;&amp;acy;&amp;tcy;&amp;ocy;&amp;vcy; &amp;dcy;&amp;ocy;&amp;tcy;&amp;yacy;&amp;ncy;&amp;iecy;&amp;tcy; &amp;dcy;&amp;ocy; &amp;pcy;&amp;rcy;&amp;iecy;&amp;zcy;&amp;icy;&amp;dcy;&amp;iecy;&amp;ncy;&amp;tcy;&amp;scy;&amp;kcy;&amp;icy;&amp;khcy; &amp;vcy;&amp;ycy;&amp;bcy;&amp;ocy;&amp;r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438550" cy="2575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</a:rPr>
              <a:t>Подготовка к первичной аккредитации</a:t>
            </a:r>
            <a:endParaRPr lang="ru-RU" sz="3600" b="1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 Подготовка станций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Подготовка выпускников:</a:t>
            </a:r>
          </a:p>
          <a:p>
            <a:pPr>
              <a:buFontTx/>
              <a:buChar char="-"/>
            </a:pPr>
            <a:r>
              <a:rPr lang="ru-RU" dirty="0" smtClean="0"/>
              <a:t>Репетиция тестирования</a:t>
            </a:r>
          </a:p>
          <a:p>
            <a:pPr>
              <a:buFontTx/>
              <a:buChar char="-"/>
            </a:pPr>
            <a:r>
              <a:rPr lang="ru-RU" dirty="0" smtClean="0"/>
              <a:t>Репетиция сдачи практических навыков</a:t>
            </a:r>
          </a:p>
          <a:p>
            <a:pPr>
              <a:buFontTx/>
              <a:buChar char="-"/>
            </a:pPr>
            <a:r>
              <a:rPr lang="ru-RU" dirty="0" smtClean="0"/>
              <a:t>Репетиция решения ситуационных задач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3. Подготовка экспертов (членов АК)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/>
          <a:lstStyle/>
          <a:p>
            <a:r>
              <a:rPr lang="ru-RU" b="1" i="1" cap="all" dirty="0" smtClean="0">
                <a:solidFill>
                  <a:srgbClr val="0070C0"/>
                </a:solidFill>
              </a:rPr>
              <a:t>Спасибо за внимание</a:t>
            </a:r>
            <a:endParaRPr lang="ru-RU" b="1" i="1" cap="all" dirty="0">
              <a:solidFill>
                <a:srgbClr val="0070C0"/>
              </a:solidFill>
            </a:endParaRPr>
          </a:p>
        </p:txBody>
      </p:sp>
      <p:pic>
        <p:nvPicPr>
          <p:cNvPr id="37890" name="Picture 2" descr="&amp;Kcy;&amp;acy;&amp;rcy;&amp;tcy;&amp;icy;&amp;ncy;&amp;kcy;&amp;icy; &amp;pcy;&amp;ocy; &amp;zcy;&amp;acy;&amp;pcy;&amp;rcy;&amp;ocy;&amp;scy;&amp;ucy; &amp;pcy;&amp;rcy;&amp;ocy;&amp;tscy;&amp;iecy;&amp;dcy;&amp;ucy;&amp;rcy;&amp;acy; &amp;pcy;&amp;iecy;&amp;rcy;&amp;vcy;&amp;icy;&amp;chcy;&amp;ncy;&amp;ocy;&amp;jcy; &amp;acy;&amp;kcy;&amp;kcy;&amp;rcy;&amp;iecy;&amp;dcy;&amp;icy;&amp;tcy;&amp;acy;&amp;tscy;&amp;icy;&amp;icy; &amp;vcy;&amp;ycy;&amp;pcy;&amp;ucy;&amp;scy;&amp;k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72272"/>
            <a:ext cx="3960440" cy="2640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Аккредитация специалистов – гарантия выполнения требований федеральных законов</a:t>
            </a:r>
            <a:endParaRPr lang="ru-RU" sz="2400" b="1" cap="all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925144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Статья 69 Федерального закона от 21.11.2011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№ 3232-ФЗ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 на осуществление  медицинской деятельности в РФ имеют лица, получившие медицинское или иное образование в РФ в соответствии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ФГОС и имеющими свидетельство об аккредитации специалиста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Fcy;&amp;Zcy; 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880320" cy="445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94" y="-12289"/>
            <a:ext cx="829849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ПЕРВИЧНАЯ АККРЕДИТАЦИЯ СПЕЦИАЛИСТОВ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78949" y="818790"/>
            <a:ext cx="8892480" cy="2520280"/>
          </a:xfrm>
          <a:prstGeom prst="rightArrow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http://s8.hostingkartinok.com/uploads/images/2015/10/3341a751bc3c6546b570fee58b77c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267" y="1211876"/>
            <a:ext cx="2450725" cy="1723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1-tub-ru.yandex.net/i?id=145f8b112077cb09756a266e3cc93167&amp;n=33&amp;h=215&amp;w=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03" y="1240136"/>
            <a:ext cx="2520280" cy="1677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178949" y="4031226"/>
            <a:ext cx="8892480" cy="2520280"/>
          </a:xfrm>
          <a:prstGeom prst="rightArrow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http://www.grekomania.ru/images/catalog/752/gallery/14258_Moisiadou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04" y="4449824"/>
            <a:ext cx="2446355" cy="1630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bmkd.ru/images/stories/_thumbs/sestrinskoe_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473009"/>
            <a:ext cx="2423205" cy="161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rosplasma.ru/upload/iblock/6cd/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92" y="4496118"/>
            <a:ext cx="2142519" cy="1624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95776" y="5029756"/>
            <a:ext cx="120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7305" y="1755060"/>
            <a:ext cx="120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454" y="861305"/>
            <a:ext cx="179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Стоматология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41997" y="914496"/>
            <a:ext cx="1416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Фармация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9" y="4131927"/>
            <a:ext cx="2020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Лечебное дело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2359" y="4103677"/>
            <a:ext cx="1455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Педиатрия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6048" y="4131927"/>
            <a:ext cx="132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Медпроф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5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 smtClean="0">
                <a:solidFill>
                  <a:srgbClr val="C00000"/>
                </a:solidFill>
              </a:rPr>
              <a:t>Нормативная база </a:t>
            </a:r>
            <a:br>
              <a:rPr lang="ru-RU" sz="3600" b="1" cap="all" dirty="0" smtClean="0">
                <a:solidFill>
                  <a:srgbClr val="C00000"/>
                </a:solidFill>
              </a:rPr>
            </a:br>
            <a:r>
              <a:rPr lang="ru-RU" sz="3600" b="1" cap="all" dirty="0" smtClean="0">
                <a:solidFill>
                  <a:srgbClr val="C00000"/>
                </a:solidFill>
              </a:rPr>
              <a:t>первичной </a:t>
            </a:r>
            <a:r>
              <a:rPr lang="ru-RU" sz="3600" b="1" cap="all" dirty="0" smtClean="0">
                <a:solidFill>
                  <a:srgbClr val="C00000"/>
                </a:solidFill>
              </a:rPr>
              <a:t>аккредитации</a:t>
            </a:r>
            <a:endParaRPr lang="ru-RU" sz="3600" b="1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ФЗ от 21.11.2011 №323-ФЗ «Об основах охраны здоровья граждан в РФ», с изменениями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/>
              <a:t>Приказ Минздрава </a:t>
            </a:r>
            <a:r>
              <a:rPr lang="ru-RU" dirty="0" err="1" smtClean="0"/>
              <a:t>россии</a:t>
            </a:r>
            <a:r>
              <a:rPr lang="ru-RU" dirty="0" smtClean="0"/>
              <a:t> от 25.02.2016 №127н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/>
              <a:t>Приказ </a:t>
            </a:r>
            <a:r>
              <a:rPr lang="ru-RU" dirty="0"/>
              <a:t>Минздрава России </a:t>
            </a:r>
            <a:endParaRPr lang="ru-RU" dirty="0" smtClean="0"/>
          </a:p>
          <a:p>
            <a:pPr>
              <a:buClr>
                <a:srgbClr val="C00000"/>
              </a:buClr>
              <a:buNone/>
            </a:pPr>
            <a:r>
              <a:rPr lang="ru-RU" dirty="0" smtClean="0"/>
              <a:t>от </a:t>
            </a:r>
            <a:r>
              <a:rPr lang="ru-RU" dirty="0"/>
              <a:t>02.06.2016 г. № 334н «Об утверждении </a:t>
            </a:r>
            <a:endParaRPr lang="ru-RU" dirty="0" smtClean="0"/>
          </a:p>
          <a:p>
            <a:pPr>
              <a:buClr>
                <a:srgbClr val="C00000"/>
              </a:buClr>
              <a:buNone/>
            </a:pPr>
            <a:r>
              <a:rPr lang="ru-RU" dirty="0" smtClean="0"/>
              <a:t>Положения </a:t>
            </a:r>
            <a:r>
              <a:rPr lang="ru-RU" dirty="0"/>
              <a:t>об аккредитации специалиста</a:t>
            </a:r>
            <a:r>
              <a:rPr lang="ru-RU" dirty="0" smtClean="0"/>
              <a:t>»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/>
              <a:t>Письмо </a:t>
            </a:r>
            <a:r>
              <a:rPr lang="ru-RU" dirty="0"/>
              <a:t>Минздрава России </a:t>
            </a:r>
            <a:endParaRPr lang="ru-RU" dirty="0" smtClean="0"/>
          </a:p>
          <a:p>
            <a:pPr>
              <a:buClr>
                <a:srgbClr val="C00000"/>
              </a:buClr>
              <a:buNone/>
            </a:pPr>
            <a:r>
              <a:rPr lang="ru-RU" dirty="0" smtClean="0"/>
              <a:t>от </a:t>
            </a:r>
            <a:r>
              <a:rPr lang="ru-RU" dirty="0"/>
              <a:t>08.04.16 № </a:t>
            </a:r>
            <a:r>
              <a:rPr lang="ru-RU" dirty="0" smtClean="0"/>
              <a:t>16-5-15/92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ru-RU" dirty="0" smtClean="0"/>
              <a:t>Методические рекомендации Минздрава </a:t>
            </a:r>
          </a:p>
          <a:p>
            <a:pPr>
              <a:buClr>
                <a:srgbClr val="C00000"/>
              </a:buClr>
              <a:buNone/>
            </a:pPr>
            <a:r>
              <a:rPr lang="ru-RU" dirty="0" smtClean="0"/>
              <a:t>России по оцениванию специалистов при </a:t>
            </a:r>
          </a:p>
          <a:p>
            <a:pPr>
              <a:buClr>
                <a:srgbClr val="C00000"/>
              </a:buClr>
              <a:buNone/>
            </a:pPr>
            <a:r>
              <a:rPr lang="ru-RU" dirty="0" smtClean="0"/>
              <a:t>Аккредитации (выпуск 1) от </a:t>
            </a:r>
            <a:r>
              <a:rPr lang="ru-RU" dirty="0" smtClean="0"/>
              <a:t>19.02.2016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</a:rPr>
              <a:t>Общие положения аккредитации</a:t>
            </a: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44616"/>
          </a:xfrm>
        </p:spPr>
        <p:txBody>
          <a:bodyPr>
            <a:noAutofit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роводится </a:t>
            </a:r>
            <a:r>
              <a:rPr lang="ru-RU" b="1" dirty="0" err="1" smtClean="0">
                <a:solidFill>
                  <a:srgbClr val="C00000"/>
                </a:solidFill>
              </a:rPr>
              <a:t>аккредитационными</a:t>
            </a:r>
            <a:r>
              <a:rPr lang="ru-RU" b="1" dirty="0" smtClean="0">
                <a:solidFill>
                  <a:srgbClr val="C00000"/>
                </a:solidFill>
              </a:rPr>
              <a:t> комиссиями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роводится в </a:t>
            </a:r>
            <a:r>
              <a:rPr lang="ru-RU" b="1" dirty="0" smtClean="0">
                <a:solidFill>
                  <a:srgbClr val="C00000"/>
                </a:solidFill>
              </a:rPr>
              <a:t>помещениях образовательной организации</a:t>
            </a:r>
            <a:r>
              <a:rPr lang="ru-RU" dirty="0" smtClean="0"/>
              <a:t>, осуществляющих подготовку специалистов в соответствии с ФГОС</a:t>
            </a:r>
          </a:p>
          <a:p>
            <a:r>
              <a:rPr lang="ru-RU" dirty="0" smtClean="0"/>
              <a:t>П</a:t>
            </a:r>
            <a:r>
              <a:rPr lang="ru-RU" dirty="0" smtClean="0"/>
              <a:t>роводит </a:t>
            </a:r>
            <a:r>
              <a:rPr lang="ru-RU" b="1" dirty="0" smtClean="0">
                <a:solidFill>
                  <a:srgbClr val="C00000"/>
                </a:solidFill>
              </a:rPr>
              <a:t>оценку соответствия </a:t>
            </a:r>
            <a:r>
              <a:rPr lang="ru-RU" dirty="0" smtClean="0"/>
              <a:t>квалификации лиц, завершивших обучение по основным образовательным программам СПО </a:t>
            </a:r>
            <a:r>
              <a:rPr lang="ru-RU" b="1" dirty="0" smtClean="0">
                <a:solidFill>
                  <a:srgbClr val="C00000"/>
                </a:solidFill>
              </a:rPr>
              <a:t>требованиям профессионального стандарта</a:t>
            </a:r>
          </a:p>
          <a:p>
            <a:r>
              <a:rPr lang="ru-RU" dirty="0" smtClean="0"/>
              <a:t>Допускаются лица,  </a:t>
            </a:r>
            <a:r>
              <a:rPr lang="ru-RU" b="1" dirty="0" smtClean="0">
                <a:solidFill>
                  <a:srgbClr val="C00000"/>
                </a:solidFill>
              </a:rPr>
              <a:t>успешно прошедшие ГИА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</a:rPr>
              <a:t>Формы и последовательность проведения ПА</a:t>
            </a:r>
            <a:endParaRPr lang="ru-RU" sz="3200" b="1" cap="all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040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cap="all" dirty="0" smtClean="0"/>
              <a:t>1 этап – тестирование</a:t>
            </a:r>
          </a:p>
          <a:p>
            <a:pPr>
              <a:buNone/>
            </a:pPr>
            <a:r>
              <a:rPr lang="ru-RU" b="1" cap="all" dirty="0" smtClean="0"/>
              <a:t>2 этап – оценка практических навыков       </a:t>
            </a:r>
          </a:p>
          <a:p>
            <a:pPr>
              <a:buNone/>
            </a:pPr>
            <a:r>
              <a:rPr lang="ru-RU" b="1" cap="all" dirty="0" smtClean="0"/>
              <a:t>(умений) в симулированных условиях</a:t>
            </a:r>
          </a:p>
          <a:p>
            <a:pPr>
              <a:buNone/>
            </a:pPr>
            <a:r>
              <a:rPr lang="ru-RU" b="1" cap="all" dirty="0" smtClean="0"/>
              <a:t>3 этап – решение ситуационных задач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Аккредитация специалиста проводится путем </a:t>
            </a:r>
            <a:r>
              <a:rPr lang="ru-RU" b="1" dirty="0" smtClean="0">
                <a:solidFill>
                  <a:srgbClr val="C00000"/>
                </a:solidFill>
              </a:rPr>
              <a:t>последовательного прохождения этапов </a:t>
            </a:r>
            <a:r>
              <a:rPr lang="ru-RU" b="1" dirty="0" smtClean="0">
                <a:solidFill>
                  <a:srgbClr val="002060"/>
                </a:solidFill>
              </a:rPr>
              <a:t>оценки квалификации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соответствии со сроками проведения ПА, утвержденными на заседании АК не позднее </a:t>
            </a:r>
            <a:r>
              <a:rPr lang="ru-RU" b="1" dirty="0" smtClean="0">
                <a:solidFill>
                  <a:srgbClr val="C00000"/>
                </a:solidFill>
              </a:rPr>
              <a:t>10 дней </a:t>
            </a:r>
            <a:r>
              <a:rPr lang="ru-RU" b="1" dirty="0" smtClean="0">
                <a:solidFill>
                  <a:srgbClr val="002060"/>
                </a:solidFill>
              </a:rPr>
              <a:t>со дня регистрации документов аккредитуемого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57" y="-99392"/>
            <a:ext cx="872328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СХЕМА ПРОЦЕССА ПЕРВИЧНОЙ АККРЕДИТАЦИИ</a:t>
            </a:r>
          </a:p>
        </p:txBody>
      </p:sp>
      <p:pic>
        <p:nvPicPr>
          <p:cNvPr id="3" name="Picture 8" descr="http://www.school688.ru/uploads/images/old/art/3d-chelovechek-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" y="3640742"/>
            <a:ext cx="1360453" cy="1020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first4success.com/content/images/firstaid/firstaid_c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9" y="4929559"/>
            <a:ext cx="1752129" cy="1314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5189" y="506445"/>
            <a:ext cx="1236630" cy="942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3721" y="4518485"/>
            <a:ext cx="977628" cy="503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9260" y="2030226"/>
            <a:ext cx="876010" cy="1204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0965" y="1300549"/>
            <a:ext cx="1377308" cy="80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90865" y="557412"/>
            <a:ext cx="1685326" cy="9520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950" y="2035579"/>
            <a:ext cx="1207618" cy="10566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41716" y="5179613"/>
            <a:ext cx="1793567" cy="9864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56" y="2797984"/>
            <a:ext cx="1994144" cy="113381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305992" y="6135109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Электронная очередь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63484" y="3191065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обработка  заявки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41819" y="3206558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регистрация в ЦА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01046" y="4027044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1этап - тестирование</a:t>
            </a:r>
            <a:endParaRPr lang="ru-RU" sz="16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89830" y="629522"/>
            <a:ext cx="1897337" cy="716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Система тестирования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moodle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5831" y="3195207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регистрация заявки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9992" y="6093296"/>
            <a:ext cx="2253002" cy="592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2 этап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Решение </a:t>
            </a:r>
            <a:r>
              <a:rPr lang="ru-RU" sz="15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симуляционных</a:t>
            </a:r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задач</a:t>
            </a:r>
            <a:endParaRPr lang="ru-RU" sz="15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68192" y="4480286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выход из ЦА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8038" y="4937695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Терминал</a:t>
            </a:r>
            <a:r>
              <a:rPr lang="ru-RU" sz="16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96134" y="1045632"/>
            <a:ext cx="1705357" cy="832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расписание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9159375">
            <a:off x="6064218" y="3719894"/>
            <a:ext cx="1554472" cy="484632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авторизация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2785653">
            <a:off x="4815737" y="3830061"/>
            <a:ext cx="1477682" cy="388811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</a:t>
            </a:r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ыдача карты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927" y="2055162"/>
            <a:ext cx="946282" cy="137717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-86488" y="3098550"/>
            <a:ext cx="1838008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аккредитуемый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8" name="Picture 6" descr="C:\Users\user\Pictures\Персональная-консультация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98" y="2095868"/>
            <a:ext cx="1143492" cy="1089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50245" y="3907915"/>
            <a:ext cx="1173594" cy="1022537"/>
          </a:xfrm>
          <a:prstGeom prst="rect">
            <a:avLst/>
          </a:prstGeom>
        </p:spPr>
      </p:pic>
      <p:sp>
        <p:nvSpPr>
          <p:cNvPr id="30" name="Двойная стрелка влево/вправо 29"/>
          <p:cNvSpPr/>
          <p:nvPr/>
        </p:nvSpPr>
        <p:spPr>
          <a:xfrm rot="5400000">
            <a:off x="7693016" y="2365591"/>
            <a:ext cx="1102779" cy="432050"/>
          </a:xfrm>
          <a:prstGeom prst="left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тесты</a:t>
            </a:r>
            <a:endParaRPr lang="ru-RU" sz="11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387125">
            <a:off x="6108009" y="5329637"/>
            <a:ext cx="1554472" cy="484632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авторизация</a:t>
            </a: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219314" y="6243656"/>
            <a:ext cx="1216646" cy="11869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8" idx="1"/>
          </p:cNvCxnSpPr>
          <p:nvPr/>
        </p:nvCxnSpPr>
        <p:spPr>
          <a:xfrm>
            <a:off x="1000824" y="2632483"/>
            <a:ext cx="1131874" cy="8259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359237" y="2632483"/>
            <a:ext cx="666108" cy="1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916507" y="2632483"/>
            <a:ext cx="650623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534200" y="2661345"/>
            <a:ext cx="788569" cy="264045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8441089" y="4453986"/>
            <a:ext cx="428782" cy="775214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01" y="5486287"/>
            <a:ext cx="1297572" cy="1193896"/>
          </a:xfrm>
          <a:prstGeom prst="rect">
            <a:avLst/>
          </a:prstGeom>
        </p:spPr>
      </p:pic>
      <p:sp>
        <p:nvSpPr>
          <p:cNvPr id="42" name="Стрелка влево 41"/>
          <p:cNvSpPr/>
          <p:nvPr/>
        </p:nvSpPr>
        <p:spPr>
          <a:xfrm rot="19987334">
            <a:off x="2949529" y="5254943"/>
            <a:ext cx="2553447" cy="436399"/>
          </a:xfrm>
          <a:prstGeom prst="lef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                    авторизация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3485" y="6374891"/>
            <a:ext cx="2253002" cy="426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3 этап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Мини-кейсы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3339081" y="6255525"/>
            <a:ext cx="1372528" cy="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лево 32"/>
          <p:cNvSpPr/>
          <p:nvPr/>
        </p:nvSpPr>
        <p:spPr>
          <a:xfrm rot="250079">
            <a:off x="3663485" y="4402036"/>
            <a:ext cx="1973914" cy="479102"/>
          </a:xfrm>
          <a:prstGeom prst="lef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просмотр маршрута</a:t>
            </a:r>
            <a:endParaRPr lang="ru-RU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 flipV="1">
            <a:off x="714929" y="5022478"/>
            <a:ext cx="1038964" cy="724294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19244" y="1496751"/>
            <a:ext cx="962" cy="6578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654619" y="1557265"/>
            <a:ext cx="962" cy="657838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16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1030</Words>
  <Application>Microsoft Office PowerPoint</Application>
  <PresentationFormat>Экран (4:3)</PresentationFormat>
  <Paragraphs>196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первичная аккредитация выпускников </vt:lpstr>
      <vt:lpstr>Слайд 2</vt:lpstr>
      <vt:lpstr>Слайд 3</vt:lpstr>
      <vt:lpstr>Аккредитация специалистов – гарантия выполнения требований федеральных законов</vt:lpstr>
      <vt:lpstr>Слайд 5</vt:lpstr>
      <vt:lpstr>Нормативная база  первичной аккредитации</vt:lpstr>
      <vt:lpstr>Общие положения аккредитации</vt:lpstr>
      <vt:lpstr>Формы и последовательность проведения ПА</vt:lpstr>
      <vt:lpstr>Слайд 9</vt:lpstr>
      <vt:lpstr>1 этап - тестирование</vt:lpstr>
      <vt:lpstr>Слайд 11</vt:lpstr>
      <vt:lpstr>2 этап – оценка практических навыков (умений) в симулированных условиях</vt:lpstr>
      <vt:lpstr>Слайд 13</vt:lpstr>
      <vt:lpstr>Слайд 14</vt:lpstr>
      <vt:lpstr>Слайд 15</vt:lpstr>
      <vt:lpstr>Слайд 16</vt:lpstr>
      <vt:lpstr>Средства объективной оценки ОСКЭ</vt:lpstr>
      <vt:lpstr>Слайд 18</vt:lpstr>
      <vt:lpstr>Слайд 19</vt:lpstr>
      <vt:lpstr>Система телементор</vt:lpstr>
      <vt:lpstr>Слайд 21</vt:lpstr>
      <vt:lpstr>Практические навыки (задание)</vt:lpstr>
      <vt:lpstr>Требования к оснащению станций</vt:lpstr>
      <vt:lpstr>Слайд 24</vt:lpstr>
      <vt:lpstr>Слайд 25</vt:lpstr>
      <vt:lpstr>Слайд 26</vt:lpstr>
      <vt:lpstr>Слайд 27</vt:lpstr>
      <vt:lpstr>Слайд 28</vt:lpstr>
      <vt:lpstr>Слайд 29</vt:lpstr>
      <vt:lpstr>Подготовка к первичной аккредитации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первичной аккредитации специалиста профессиональной образовательной организации медицинского профиля</dc:title>
  <dc:creator>1</dc:creator>
  <cp:lastModifiedBy>1</cp:lastModifiedBy>
  <cp:revision>83</cp:revision>
  <dcterms:created xsi:type="dcterms:W3CDTF">2017-10-02T17:22:31Z</dcterms:created>
  <dcterms:modified xsi:type="dcterms:W3CDTF">2017-10-23T17:01:41Z</dcterms:modified>
</cp:coreProperties>
</file>