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1522075" cy="64801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/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 w="12700">
              <a:solidFill>
                <a:schemeClr val="accen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1"/>
              </a:solidFill>
              <a:prstDash val="solid"/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64156" y="2013055"/>
            <a:ext cx="9793764" cy="138903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728311" y="3672099"/>
            <a:ext cx="8065452" cy="1656045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1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3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7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15.04.2024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15.04.2024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/>
          </p:nvPr>
        </p:nvSpPr>
        <p:spPr>
          <a:xfrm>
            <a:off x="5889600" y="1516320"/>
            <a:ext cx="5060159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ubTitle"/>
          </p:nvPr>
        </p:nvSpPr>
        <p:spPr>
          <a:xfrm>
            <a:off x="864000" y="2013120"/>
            <a:ext cx="9793440" cy="643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/>
          </p:nvPr>
        </p:nvSpPr>
        <p:spPr>
          <a:xfrm>
            <a:off x="5889600" y="1516320"/>
            <a:ext cx="5060159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/>
          </p:nvPr>
        </p:nvSpPr>
        <p:spPr>
          <a:xfrm>
            <a:off x="5889600" y="3479400"/>
            <a:ext cx="5060159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/>
          </p:nvPr>
        </p:nvSpPr>
        <p:spPr>
          <a:xfrm>
            <a:off x="5889600" y="1516320"/>
            <a:ext cx="5060159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/>
          </p:nvPr>
        </p:nvSpPr>
        <p:spPr>
          <a:xfrm>
            <a:off x="5889600" y="1516320"/>
            <a:ext cx="5060159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body"/>
          </p:nvPr>
        </p:nvSpPr>
        <p:spPr>
          <a:xfrm>
            <a:off x="5889600" y="3479400"/>
            <a:ext cx="5060159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64000" y="2013120"/>
            <a:ext cx="9793440" cy="1388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/>
          </p:nvPr>
        </p:nvSpPr>
        <p:spPr>
          <a:xfrm>
            <a:off x="5889600" y="1516320"/>
            <a:ext cx="5060159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4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576360" y="258839"/>
            <a:ext cx="10369080" cy="10807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r>
              <a:rPr sz="44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/>
          </p:nvPr>
        </p:nvSpPr>
        <p:spPr>
          <a:xfrm>
            <a:off x="576360" y="1511280"/>
            <a:ext cx="10369080" cy="42764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432000" indent="-324000">
              <a:spcBef>
                <a:spcPts val="1417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32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576360" y="6005520"/>
            <a:ext cx="2687400" cy="34595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 b="0" strike="noStrike" spc="-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936960" y="6005520"/>
            <a:ext cx="3647518" cy="34595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 b="0" strike="noStrike" spc="-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258040" y="6005520"/>
            <a:ext cx="2687400" cy="34595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sz="1200" b="0" strike="noStrike" spc="-1">
                <a:solidFill>
                  <a:srgbClr val="898989"/>
                </a:solidFill>
                <a:latin typeface="Arial"/>
                <a:ea typeface="Arial"/>
                <a:cs typeface="Arial"/>
              </a:rPr>
              <a:t>‹#›</a:t>
            </a:r>
            <a:endParaRPr sz="1200" b="0" strike="noStrike" spc="-1">
              <a:latin typeface="Times New Roman"/>
              <a:ea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880" y="5024265"/>
            <a:ext cx="11518391" cy="1453872"/>
          </a:xfrm>
          <a:prstGeom prst="rect">
            <a:avLst/>
          </a:prstGeom>
          <a:blipFill>
            <a:blip r:embed="rId2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8235301" y="454803"/>
            <a:ext cx="2582885" cy="4569122"/>
          </a:xfrm>
          <a:prstGeom prst="rect">
            <a:avLst/>
          </a:prstGeom>
          <a:blipFill>
            <a:blip r:embed="rId3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2742" y="8659"/>
            <a:ext cx="11518391" cy="326560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74242" y="4191000"/>
            <a:ext cx="5988652" cy="947647"/>
          </a:xfrm>
          <a:prstGeom prst="rect">
            <a:avLst/>
          </a:prstGeom>
          <a:noFill/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>
            <a:spAutoFit/>
          </a:bodyPr>
          <a:lstStyle/>
          <a:p>
            <a:pPr marL="0" indent="0" algn="l"/>
            <a:r>
              <a:rPr lang="ru-RU" sz="20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Литвиненко Анастасия Александровна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lang="ru-RU" sz="18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Главный специалист информационно-методического отдела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565583" y="1593272"/>
            <a:ext cx="8704915" cy="19607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3200" b="1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МЕРЫ </a:t>
            </a:r>
            <a:endParaRPr>
              <a:solidFill>
                <a:srgbClr val="000000"/>
              </a:solidFill>
              <a:latin typeface="PT Serif"/>
              <a:ea typeface="PT Serif"/>
              <a:cs typeface="PT Serif"/>
            </a:endParaRPr>
          </a:p>
          <a:p>
            <a:r>
              <a:rPr sz="3200" b="1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СОЦИАЛЬНОЙ ПОДДЕРЖКИ</a:t>
            </a:r>
            <a:endParaRPr>
              <a:solidFill>
                <a:srgbClr val="000000"/>
              </a:solidFill>
              <a:latin typeface="PT Serif"/>
              <a:ea typeface="PT Serif"/>
              <a:cs typeface="PT Serif"/>
            </a:endParaRPr>
          </a:p>
          <a:p>
            <a:r>
              <a:rPr sz="3200" b="1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МОЛОДЫМ СПЕЦИАЛИСТАМ </a:t>
            </a:r>
            <a:endParaRPr>
              <a:solidFill>
                <a:srgbClr val="000000"/>
              </a:solidFill>
              <a:latin typeface="PT Serif"/>
              <a:ea typeface="PT Serif"/>
              <a:cs typeface="PT Serif"/>
            </a:endParaRPr>
          </a:p>
          <a:p>
            <a:r>
              <a:rPr sz="3200" b="1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В КУЗБАССЕ</a:t>
            </a:r>
            <a:endParaRPr>
              <a:solidFill>
                <a:srgbClr val="000000"/>
              </a:solidFill>
              <a:latin typeface="PT Serif"/>
              <a:ea typeface="PT Serif"/>
              <a:cs typeface="PT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07"/>
          <p:cNvPicPr/>
          <p:nvPr/>
        </p:nvPicPr>
        <p:blipFill>
          <a:blip r:embed="rId2"/>
          <a:stretch/>
        </p:blipFill>
        <p:spPr>
          <a:xfrm>
            <a:off x="9865446" y="181840"/>
            <a:ext cx="1951724" cy="1652839"/>
          </a:xfrm>
          <a:prstGeom prst="rect">
            <a:avLst/>
          </a:prstGeom>
        </p:spPr>
      </p:pic>
      <p:sp>
        <p:nvSpPr>
          <p:cNvPr id="208" name="Shape 208"/>
          <p:cNvSpPr txBox="1"/>
          <p:nvPr/>
        </p:nvSpPr>
        <p:spPr>
          <a:xfrm>
            <a:off x="539605" y="1757795"/>
            <a:ext cx="10782476" cy="26568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chemeClr val="tx2"/>
                </a:solidFill>
                <a:latin typeface="PT Serif"/>
                <a:ea typeface="PT Serif"/>
                <a:cs typeface="PT Serif"/>
              </a:rPr>
              <a:t>Всем молодым специалистам </a:t>
            </a:r>
            <a:r>
              <a:rPr sz="22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со средним медицинским образованием, завершившим обучение  в профессиональной образовательной организации и впервые поступившим на работу в медицинскую организацию государственной системы здравоохранения Кемеровской области-Кузбасса после 01.01.2020 г</a:t>
            </a:r>
            <a:r>
              <a:rPr sz="2200" b="1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. </a:t>
            </a:r>
            <a:r>
              <a:rPr sz="2400" b="1">
                <a:solidFill>
                  <a:schemeClr val="tx2"/>
                </a:solidFill>
                <a:latin typeface="PT Serif"/>
                <a:ea typeface="PT Serif"/>
                <a:cs typeface="PT Serif"/>
              </a:rPr>
              <a:t>назначается наставник </a:t>
            </a:r>
            <a:r>
              <a:rPr sz="22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для сопровождения профессиональной деятельности в течение первого года его работы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ctr"/>
            <a:endParaRPr sz="22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ctr"/>
            <a:endParaRPr sz="22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546663" y="232896"/>
            <a:ext cx="8428747" cy="11695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МЕРЫ СОЦИАЛЬНОЙ ПОДДЕРЖКИ ДЛЯ ПРИВЛЕЧЕНИЯ 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И УДЕРЖАНИЯ МЕДИЦИНСКИХ РАБОТНИКОВ </a:t>
            </a:r>
            <a:endParaRPr>
              <a:latin typeface="PT Serif"/>
              <a:ea typeface="PT Serif"/>
              <a:cs typeface="PT Serif"/>
            </a:endParaRPr>
          </a:p>
          <a:p>
            <a:endParaRPr sz="1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r>
              <a:rPr b="1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50 000 РУБЛЕЙ ПРЕДОСТАВЛЯЕТСЯ НАСТАВНИКУ </a:t>
            </a:r>
            <a:endParaRPr>
              <a:latin typeface="PT Serif"/>
              <a:ea typeface="PT Serif"/>
              <a:cs typeface="PT Serif"/>
            </a:endParaRPr>
          </a:p>
        </p:txBody>
      </p:sp>
      <p:pic>
        <p:nvPicPr>
          <p:cNvPr id="211" name="Picture 211"/>
          <p:cNvPicPr/>
          <p:nvPr/>
        </p:nvPicPr>
        <p:blipFill>
          <a:blip r:embed="rId3"/>
          <a:stretch/>
        </p:blipFill>
        <p:spPr>
          <a:xfrm>
            <a:off x="397474" y="379291"/>
            <a:ext cx="908214" cy="969472"/>
          </a:xfrm>
          <a:prstGeom prst="rect">
            <a:avLst/>
          </a:prstGeom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37338" y="620597"/>
            <a:ext cx="768349" cy="738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7-ОЗ</a:t>
            </a:r>
          </a:p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ст.21</a:t>
            </a:r>
          </a:p>
          <a:p>
            <a:endParaRPr sz="10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612681" y="1536372"/>
            <a:ext cx="8483958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4" name="Shape 214"/>
          <p:cNvSpPr/>
          <p:nvPr/>
        </p:nvSpPr>
        <p:spPr>
          <a:xfrm>
            <a:off x="1730008" y="4411980"/>
            <a:ext cx="7497810" cy="1555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" name="Shape 215"/>
          <p:cNvSpPr/>
          <p:nvPr/>
        </p:nvSpPr>
        <p:spPr>
          <a:xfrm flipV="1">
            <a:off x="4731786" y="5302265"/>
            <a:ext cx="976336" cy="8711"/>
          </a:xfrm>
          <a:prstGeom prst="straightConnector1">
            <a:avLst/>
          </a:prstGeom>
          <a:ln w="28575">
            <a:solidFill>
              <a:srgbClr val="2F5597"/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6" name="Shape 216"/>
          <p:cNvSpPr/>
          <p:nvPr/>
        </p:nvSpPr>
        <p:spPr>
          <a:xfrm>
            <a:off x="2195921" y="4713376"/>
            <a:ext cx="3595824" cy="920367"/>
          </a:xfrm>
          <a:prstGeom prst="roundRect">
            <a:avLst>
              <a:gd name="adj" fmla="val 17296"/>
            </a:avLst>
          </a:prstGeom>
          <a:solidFill>
            <a:srgbClr val="76C5F0"/>
          </a:solidFill>
          <a:ln w="25400">
            <a:solidFill>
              <a:srgbClr val="2F5597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170923" y="4863569"/>
            <a:ext cx="3560957" cy="707885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 2021 ГОДА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20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ВЫПЛАТУ ПОЛУЧИЛИ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5541348" y="4713376"/>
            <a:ext cx="2969670" cy="920367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25400">
            <a:solidFill>
              <a:srgbClr val="2F5597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569000" y="4787369"/>
            <a:ext cx="2935653" cy="769441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1006 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НАСТАВНИКОВ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/>
          <p:nvPr/>
        </p:nvPicPr>
        <p:blipFill>
          <a:blip r:embed="rId2"/>
          <a:stretch/>
        </p:blipFill>
        <p:spPr>
          <a:xfrm>
            <a:off x="507836" y="379291"/>
            <a:ext cx="908213" cy="969472"/>
          </a:xfrm>
          <a:prstGeom prst="rect">
            <a:avLst/>
          </a:prstGeom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47700" y="620597"/>
            <a:ext cx="768350" cy="738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7-ОЗ</a:t>
            </a:r>
            <a:endParaRPr sz="1800"/>
          </a:p>
          <a:p>
            <a:r>
              <a:rPr sz="1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ст.2</a:t>
            </a:r>
            <a:r>
              <a:rPr sz="1800">
                <a:solidFill>
                  <a:srgbClr val="FFFFFF"/>
                </a:solidFill>
              </a:rPr>
              <a:t>7</a:t>
            </a:r>
            <a:endParaRPr sz="1800"/>
          </a:p>
          <a:p>
            <a:endParaRPr sz="10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604674" y="1723159"/>
            <a:ext cx="8981746" cy="4764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342900" lvl="0" indent="-342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01900" lvl="5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59100" lvl="6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16300" lvl="7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73500" lvl="8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   </a:t>
            </a:r>
            <a:r>
              <a:rPr sz="2000">
                <a:solidFill>
                  <a:schemeClr val="tx1"/>
                </a:solidFill>
                <a:latin typeface="PT Astra Serif"/>
                <a:ea typeface="PT Astra Serif"/>
                <a:cs typeface="PT Astra Serif"/>
              </a:rPr>
              <a:t>     </a:t>
            </a:r>
            <a:r>
              <a:rPr sz="2000" b="1">
                <a:solidFill>
                  <a:srgbClr val="17375E"/>
                </a:solidFill>
                <a:latin typeface="PT Astra Serif"/>
                <a:ea typeface="PT Astra Serif"/>
                <a:cs typeface="PT Astra Serif"/>
              </a:rPr>
              <a:t> в виде ежемесячной денежной выплаты (компенсации) в размере 50 процентов платы за жилое помещение по договору найма жилого помещения, заключенному не ранее 1 июня 2024 года, и составляет не более 15 000 рублей в месяц в течение пяти лет;</a:t>
            </a:r>
            <a:endParaRPr b="1">
              <a:solidFill>
                <a:srgbClr val="17375E"/>
              </a:solidFill>
              <a:latin typeface="PT Serif"/>
              <a:ea typeface="PT Serif"/>
              <a:cs typeface="PT Serif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sz="2000" b="1">
              <a:solidFill>
                <a:srgbClr val="17375E"/>
              </a:solidFill>
              <a:latin typeface="PT Astra Serif"/>
              <a:ea typeface="PT Astra Serif"/>
              <a:cs typeface="PT Astra Serif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sz="2000" b="1">
                <a:solidFill>
                  <a:srgbClr val="17375E"/>
                </a:solidFill>
                <a:latin typeface="PT Astra Serif"/>
                <a:ea typeface="PT Astra Serif"/>
                <a:cs typeface="PT Astra Serif"/>
              </a:rPr>
              <a:t>      в виде ежемесячной денежной выплаты (компенсации) в размере 50 процентов платы от размера ежемесячного платежа, определенного в договоре о залоге недвижимого имущества (договоре об ипотеке), заключенном не ранее 1 июня 2024 года, и составляет не более 15 000 рублей в месяц в течение пяти лет.</a:t>
            </a:r>
          </a:p>
          <a:p>
            <a:pPr marL="0" indent="450215" algn="just">
              <a:lnSpc>
                <a:spcPct val="100000"/>
              </a:lnSpc>
              <a:spcAft>
                <a:spcPts val="0"/>
              </a:spcAft>
            </a:pPr>
            <a:endParaRPr sz="2000">
              <a:solidFill>
                <a:schemeClr val="tx1"/>
              </a:solidFill>
              <a:latin typeface="PT Astra Serif"/>
              <a:ea typeface="PT Astra Serif"/>
              <a:cs typeface="PT Astra Serif"/>
            </a:endParaRPr>
          </a:p>
          <a:p>
            <a:pPr marL="0" indent="450215" algn="just">
              <a:lnSpc>
                <a:spcPct val="100000"/>
              </a:lnSpc>
              <a:spcAft>
                <a:spcPts val="0"/>
              </a:spcAft>
            </a:pPr>
            <a:r>
              <a:rPr sz="2000" b="1">
                <a:solidFill>
                  <a:srgbClr val="568ED4"/>
                </a:solidFill>
                <a:latin typeface="PT Astra Serif"/>
                <a:ea typeface="PT Astra Serif"/>
                <a:cs typeface="PT Astra Serif"/>
              </a:rPr>
              <a:t>Медицинские работники имеют право на получение социальной поддержки по </a:t>
            </a:r>
            <a:r>
              <a:rPr sz="2000" b="1" u="sng">
                <a:solidFill>
                  <a:srgbClr val="568ED4"/>
                </a:solidFill>
                <a:latin typeface="PT Astra Serif"/>
                <a:ea typeface="PT Astra Serif"/>
                <a:cs typeface="PT Astra Serif"/>
              </a:rPr>
              <a:t>одной</a:t>
            </a:r>
            <a:r>
              <a:rPr sz="2000" b="1">
                <a:solidFill>
                  <a:srgbClr val="568ED4"/>
                </a:solidFill>
                <a:latin typeface="PT Astra Serif"/>
                <a:ea typeface="PT Astra Serif"/>
                <a:cs typeface="PT Astra Serif"/>
              </a:rPr>
              <a:t> из указанных мер. Социальная поддержка в соответствии с настоящей статьей предоставляется однократно.</a:t>
            </a:r>
          </a:p>
          <a:p>
            <a:pPr marL="0" indent="0" algn="just"/>
            <a:endParaRPr sz="2000" b="1">
              <a:latin typeface="PT Astra Serif"/>
              <a:ea typeface="PT Astra Serif"/>
              <a:cs typeface="PT Astra Serif"/>
            </a:endParaRPr>
          </a:p>
          <a:p>
            <a:pPr>
              <a:buFont typeface="Arial"/>
              <a:buChar char="•"/>
            </a:pPr>
            <a:endParaRPr sz="2000"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691264" y="1688522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29" name="Picture 229"/>
          <p:cNvPicPr/>
          <p:nvPr/>
        </p:nvPicPr>
        <p:blipFill>
          <a:blip r:embed="rId3"/>
          <a:stretch/>
        </p:blipFill>
        <p:spPr>
          <a:xfrm>
            <a:off x="10003992" y="121227"/>
            <a:ext cx="1939124" cy="1649873"/>
          </a:xfrm>
          <a:prstGeom prst="rect">
            <a:avLst/>
          </a:prstGeom>
        </p:spPr>
      </p:pic>
      <p:pic>
        <p:nvPicPr>
          <p:cNvPr id="231" name="Picture 231"/>
          <p:cNvPicPr/>
          <p:nvPr/>
        </p:nvPicPr>
        <p:blipFill>
          <a:blip r:embed="rId4"/>
          <a:stretch/>
        </p:blipFill>
        <p:spPr>
          <a:xfrm>
            <a:off x="1093787" y="1922318"/>
            <a:ext cx="387540" cy="379522"/>
          </a:xfrm>
          <a:prstGeom prst="rect">
            <a:avLst/>
          </a:prstGeom>
          <a:ln>
            <a:noFill/>
          </a:ln>
        </p:spPr>
      </p:pic>
      <p:pic>
        <p:nvPicPr>
          <p:cNvPr id="233" name="Picture 233"/>
          <p:cNvPicPr/>
          <p:nvPr/>
        </p:nvPicPr>
        <p:blipFill>
          <a:blip r:embed="rId4"/>
          <a:stretch/>
        </p:blipFill>
        <p:spPr>
          <a:xfrm>
            <a:off x="1076469" y="3403022"/>
            <a:ext cx="387540" cy="379522"/>
          </a:xfrm>
          <a:prstGeom prst="rect">
            <a:avLst/>
          </a:prstGeom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587355" y="640772"/>
            <a:ext cx="10700850" cy="945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6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Частичная компенсация за наём жилья </a:t>
            </a:r>
            <a:endParaRPr sz="26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26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или ипотечного договора</a:t>
            </a:r>
            <a:endParaRPr sz="26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39"/>
          <p:cNvPicPr/>
          <p:nvPr/>
        </p:nvPicPr>
        <p:blipFill>
          <a:blip r:embed="rId2"/>
          <a:stretch/>
        </p:blipFill>
        <p:spPr>
          <a:xfrm>
            <a:off x="507836" y="379291"/>
            <a:ext cx="908213" cy="969472"/>
          </a:xfrm>
          <a:prstGeom prst="rect">
            <a:avLst/>
          </a:prstGeom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47700" y="734897"/>
            <a:ext cx="768350" cy="49244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800" b="1">
                <a:solidFill>
                  <a:schemeClr val="bg1"/>
                </a:solidFill>
                <a:latin typeface="PT Serif"/>
                <a:ea typeface="PT Serif"/>
                <a:cs typeface="PT Serif"/>
              </a:rPr>
              <a:t>РФ</a:t>
            </a:r>
            <a:endParaRPr sz="1800" b="1">
              <a:latin typeface="PT Serif"/>
              <a:ea typeface="PT Serif"/>
              <a:cs typeface="PT Serif"/>
            </a:endParaRPr>
          </a:p>
          <a:p>
            <a:endParaRPr sz="1800" b="1">
              <a:solidFill>
                <a:schemeClr val="bg1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519057" y="1611563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43" name="Picture 243"/>
          <p:cNvPicPr/>
          <p:nvPr/>
        </p:nvPicPr>
        <p:blipFill>
          <a:blip r:embed="rId3"/>
          <a:stretch/>
        </p:blipFill>
        <p:spPr>
          <a:xfrm>
            <a:off x="9995333" y="121227"/>
            <a:ext cx="1887170" cy="1597919"/>
          </a:xfrm>
          <a:prstGeom prst="rect">
            <a:avLst/>
          </a:prstGeom>
        </p:spPr>
      </p:pic>
      <p:sp>
        <p:nvSpPr>
          <p:cNvPr id="244" name="Shape 244"/>
          <p:cNvSpPr txBox="1"/>
          <p:nvPr/>
        </p:nvSpPr>
        <p:spPr>
          <a:xfrm>
            <a:off x="1522987" y="280090"/>
            <a:ext cx="8476100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1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ФЕДЕРАЛЬНЫЕ МЕРЫ ПОДДЕРЖКИ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endParaRPr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ПРОГРАММА «ЗЕМСКИЙ ФЕЛЬДШЕР»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424910" y="1805247"/>
            <a:ext cx="4519612" cy="41857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endParaRPr sz="1800" b="1">
              <a:solidFill>
                <a:srgbClr val="3B4555"/>
              </a:solidFill>
              <a:latin typeface="PT Serif"/>
              <a:ea typeface="PT Serif"/>
              <a:cs typeface="PT Serif"/>
            </a:endParaRPr>
          </a:p>
          <a:p>
            <a:pPr algn="ctr"/>
            <a:r>
              <a:rPr sz="18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0,75 МЛН. РУБЛЕЙ </a:t>
            </a:r>
            <a:endParaRPr sz="1800">
              <a:latin typeface="PT Serif"/>
              <a:ea typeface="PT Serif"/>
              <a:cs typeface="PT Serif"/>
            </a:endParaRPr>
          </a:p>
          <a:p>
            <a:pPr algn="ctr"/>
            <a:r>
              <a:rPr sz="18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 СЕЛЬСКИХ НАСЕЛЕННЫХ ПУНКТАХ, РП, ПГТ, РАСПОЛОЖЕННЫХ НА УДАЛЕННЫХ И ТРУДНОДОСТУПНЫХ ТЕРРИТОРИЯХ КУЗБАССА</a:t>
            </a:r>
            <a:endParaRPr sz="1800">
              <a:latin typeface="PT Serif"/>
              <a:ea typeface="PT Serif"/>
              <a:cs typeface="PT Serif"/>
            </a:endParaRPr>
          </a:p>
          <a:p>
            <a:pPr algn="ctr"/>
            <a:endParaRPr sz="1800" b="1">
              <a:solidFill>
                <a:srgbClr val="3B4555"/>
              </a:solidFill>
              <a:latin typeface="PT Serif"/>
              <a:ea typeface="PT Serif"/>
              <a:cs typeface="PT Serif"/>
            </a:endParaRPr>
          </a:p>
          <a:p>
            <a:pPr algn="ctr"/>
            <a:r>
              <a:rPr sz="1800" b="1">
                <a:solidFill>
                  <a:srgbClr val="3B4555"/>
                </a:solidFill>
                <a:latin typeface="PT Serif"/>
                <a:ea typeface="PT Serif"/>
                <a:cs typeface="PT Serif"/>
              </a:rPr>
              <a:t>   </a:t>
            </a:r>
            <a:r>
              <a:rPr sz="18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0,5 МЛН. РУБЛЕЙ </a:t>
            </a:r>
            <a:endParaRPr sz="1800">
              <a:latin typeface="PT Serif"/>
              <a:ea typeface="PT Serif"/>
              <a:cs typeface="PT Serif"/>
            </a:endParaRPr>
          </a:p>
          <a:p>
            <a:pPr algn="ctr"/>
            <a:r>
              <a:rPr sz="18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 ГОРОДАХ КУЗБАССА </a:t>
            </a:r>
          </a:p>
          <a:p>
            <a:pPr algn="ctr"/>
            <a:r>
              <a:rPr sz="18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 НАСЕЛЕНИЕМ </a:t>
            </a:r>
          </a:p>
          <a:p>
            <a:pPr algn="ctr"/>
            <a:r>
              <a:rPr sz="18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ДО 50 ТЫСЯЧ ЧЕЛОВЕК</a:t>
            </a:r>
          </a:p>
        </p:txBody>
      </p:sp>
      <p:sp>
        <p:nvSpPr>
          <p:cNvPr id="246" name="Shape 246"/>
          <p:cNvSpPr/>
          <p:nvPr/>
        </p:nvSpPr>
        <p:spPr>
          <a:xfrm>
            <a:off x="5439103" y="1919014"/>
            <a:ext cx="5531468" cy="4192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0" indent="0" algn="ctr"/>
            <a:endParaRPr sz="1701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5527242" y="1965613"/>
            <a:ext cx="5531468" cy="26222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1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Трудоустройство на должность,</a:t>
            </a:r>
          </a:p>
          <a:p>
            <a:pPr marL="0" indent="0" algn="just"/>
            <a:r>
              <a:rPr sz="1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включенную в программный реестр должностей на текущий финансовый год </a:t>
            </a:r>
            <a:endParaRPr sz="14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фельдшер ФАП (ФЗ, отделения ОВП, врачебной амбулатории); заведующий ФАП-фельдшер (акушерка, мед. сестра), заведующий здравпунктом – фельдшер (мед. сестра), фельдшер СМП; акушер ФЗ (ФАП, отделения ОВП, врачебной амбулатории); мед. сестра ФЗ (ФАП); мед. сестра врача общей практики; мед. сестра участковая врачебной амбулатории; мед. сестра процедурной врачебной амбулатории)</a:t>
            </a:r>
            <a:r>
              <a:rPr sz="1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на 1 ставку </a:t>
            </a:r>
            <a:endParaRPr sz="1400" b="1">
              <a:solidFill>
                <a:schemeClr val="tx2">
                  <a:lumMod val="60000"/>
                  <a:lumOff val="40000"/>
                </a:schemeClr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5492606" y="4468091"/>
            <a:ext cx="5474346" cy="14061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endParaRPr sz="1600" b="1">
              <a:solidFill>
                <a:srgbClr val="17375E"/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sz="1600" b="1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е</a:t>
            </a:r>
            <a:r>
              <a:rPr sz="1600" b="1" i="0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диновременное пособие возвращается медицинскими работниками, в полном объеме в случае расторжения трудового договора до истечения </a:t>
            </a:r>
            <a:r>
              <a:rPr sz="1600" b="1" i="0" u="sng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пяти лет </a:t>
            </a:r>
            <a:r>
              <a:rPr sz="1600" b="1" i="0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со дня его заключения</a:t>
            </a:r>
            <a:endParaRPr sz="1800">
              <a:solidFill>
                <a:srgbClr val="17375E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99949" y="196155"/>
            <a:ext cx="9322961" cy="127025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МЕРЫ СОЦИАЛЬНОЙ ПОДДЕРЖКИ,</a:t>
            </a:r>
            <a:br>
              <a:rPr sz="2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</a:br>
            <a:r>
              <a:rPr sz="2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/>
            </a:r>
            <a:br>
              <a:rPr sz="2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</a:br>
            <a:r>
              <a: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НА УРОВНЕ МУНИЦИПАЛЬНЫХ ОБРАЗОВАНИЙ</a:t>
            </a:r>
            <a:endParaRPr sz="2400" b="1" i="1">
              <a:solidFill>
                <a:schemeClr val="tx2">
                  <a:lumMod val="60000"/>
                  <a:lumOff val="40000"/>
                </a:schemeClr>
              </a:solidFill>
              <a:latin typeface="PT Serif"/>
              <a:ea typeface="PT Serif"/>
              <a:cs typeface="PT Serif"/>
            </a:endParaRPr>
          </a:p>
        </p:txBody>
      </p:sp>
      <p:pic>
        <p:nvPicPr>
          <p:cNvPr id="254" name="Picture 254"/>
          <p:cNvPicPr/>
          <p:nvPr/>
        </p:nvPicPr>
        <p:blipFill>
          <a:blip r:embed="rId2"/>
          <a:stretch/>
        </p:blipFill>
        <p:spPr>
          <a:xfrm>
            <a:off x="9796173" y="164522"/>
            <a:ext cx="1925746" cy="1626862"/>
          </a:xfrm>
          <a:prstGeom prst="rect">
            <a:avLst/>
          </a:prstGeom>
        </p:spPr>
      </p:pic>
      <p:sp>
        <p:nvSpPr>
          <p:cNvPr id="255" name="Shape 255"/>
          <p:cNvSpPr txBox="1"/>
          <p:nvPr/>
        </p:nvSpPr>
        <p:spPr>
          <a:xfrm>
            <a:off x="1050492" y="1446068"/>
            <a:ext cx="9900409" cy="3977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20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2200" b="1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единовременная денежная выплата молодым специалистам;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endParaRPr sz="22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2200" b="1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ежемесячная денежная выплата обучающимся по образовательным программам среднего образования;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endParaRPr sz="22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2200" b="1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предоставление служебного жилья, либо денежная компенсация отдельным категориям медицинских работников на оплату коммерческого найма жилья;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endParaRPr sz="2200" b="1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2200" b="1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первоочередное предоставление места для ребенка в муниципальной дошкольной образовательной организации.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342900" indent="-342900">
              <a:buChar char="-"/>
            </a:pPr>
            <a:endParaRPr sz="2200" b="1">
              <a:latin typeface="PT Serif"/>
              <a:ea typeface="PT Serif"/>
              <a:cs typeface="PT Serif"/>
            </a:endParaRPr>
          </a:p>
          <a:p>
            <a:pPr marL="342900" indent="-342900">
              <a:buChar char="-"/>
            </a:pPr>
            <a:endParaRPr sz="2200" b="1">
              <a:latin typeface="PT Serif"/>
              <a:ea typeface="PT Serif"/>
              <a:cs typeface="PT Serif"/>
            </a:endParaRPr>
          </a:p>
        </p:txBody>
      </p:sp>
      <p:pic>
        <p:nvPicPr>
          <p:cNvPr id="257" name="Picture 257"/>
          <p:cNvPicPr/>
          <p:nvPr/>
        </p:nvPicPr>
        <p:blipFill>
          <a:blip r:embed="rId3"/>
          <a:stretch/>
        </p:blipFill>
        <p:spPr>
          <a:xfrm>
            <a:off x="427037" y="1714500"/>
            <a:ext cx="607441" cy="506200"/>
          </a:xfrm>
          <a:prstGeom prst="rect">
            <a:avLst/>
          </a:prstGeom>
        </p:spPr>
      </p:pic>
      <p:pic>
        <p:nvPicPr>
          <p:cNvPr id="259" name="Picture 259"/>
          <p:cNvPicPr/>
          <p:nvPr/>
        </p:nvPicPr>
        <p:blipFill>
          <a:blip r:embed="rId3"/>
          <a:stretch/>
        </p:blipFill>
        <p:spPr>
          <a:xfrm>
            <a:off x="427037" y="2684318"/>
            <a:ext cx="607441" cy="506200"/>
          </a:xfrm>
          <a:prstGeom prst="rect">
            <a:avLst/>
          </a:prstGeom>
        </p:spPr>
      </p:pic>
      <p:pic>
        <p:nvPicPr>
          <p:cNvPr id="261" name="Picture 261"/>
          <p:cNvPicPr/>
          <p:nvPr/>
        </p:nvPicPr>
        <p:blipFill>
          <a:blip r:embed="rId3"/>
          <a:stretch/>
        </p:blipFill>
        <p:spPr>
          <a:xfrm>
            <a:off x="409718" y="3723409"/>
            <a:ext cx="607441" cy="506200"/>
          </a:xfrm>
          <a:prstGeom prst="rect">
            <a:avLst/>
          </a:prstGeom>
        </p:spPr>
      </p:pic>
      <p:pic>
        <p:nvPicPr>
          <p:cNvPr id="263" name="Picture 263"/>
          <p:cNvPicPr/>
          <p:nvPr/>
        </p:nvPicPr>
        <p:blipFill>
          <a:blip r:embed="rId3"/>
          <a:stretch/>
        </p:blipFill>
        <p:spPr>
          <a:xfrm>
            <a:off x="435695" y="5074227"/>
            <a:ext cx="607441" cy="506200"/>
          </a:xfrm>
          <a:prstGeom prst="rect">
            <a:avLst/>
          </a:prstGeom>
        </p:spPr>
      </p:pic>
      <p:sp>
        <p:nvSpPr>
          <p:cNvPr id="264" name="Shape 264"/>
          <p:cNvSpPr/>
          <p:nvPr/>
        </p:nvSpPr>
        <p:spPr>
          <a:xfrm>
            <a:off x="1033143" y="1451646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65" name="Shape 265"/>
          <p:cNvSpPr txBox="1"/>
          <p:nvPr/>
        </p:nvSpPr>
        <p:spPr>
          <a:xfrm>
            <a:off x="-14576" y="5957454"/>
            <a:ext cx="11520091" cy="535422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11401" y="-25977"/>
            <a:ext cx="11518391" cy="204100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69"/>
          <p:cNvPicPr/>
          <p:nvPr/>
        </p:nvPicPr>
        <p:blipFill>
          <a:blip r:embed="rId2"/>
          <a:stretch/>
        </p:blipFill>
        <p:spPr>
          <a:xfrm>
            <a:off x="5605174" y="2329295"/>
            <a:ext cx="5723117" cy="3439032"/>
          </a:xfrm>
          <a:prstGeom prst="rect">
            <a:avLst/>
          </a:prstGeom>
        </p:spPr>
      </p:pic>
      <p:pic>
        <p:nvPicPr>
          <p:cNvPr id="271" name="Picture 271"/>
          <p:cNvPicPr/>
          <p:nvPr/>
        </p:nvPicPr>
        <p:blipFill>
          <a:blip r:embed="rId3"/>
          <a:stretch/>
        </p:blipFill>
        <p:spPr>
          <a:xfrm>
            <a:off x="9804833" y="164522"/>
            <a:ext cx="1986360" cy="1687476"/>
          </a:xfrm>
          <a:prstGeom prst="rect">
            <a:avLst/>
          </a:prstGeom>
        </p:spPr>
      </p:pic>
      <p:sp>
        <p:nvSpPr>
          <p:cNvPr id="272" name="Shape 272"/>
          <p:cNvSpPr txBox="1"/>
          <p:nvPr/>
        </p:nvSpPr>
        <p:spPr>
          <a:xfrm>
            <a:off x="383742" y="432954"/>
            <a:ext cx="11455702" cy="146841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ПРЕДОСТАВЛЕНИЕ ДОЛГОСРОЧНЫХ 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ЦЕЛЕВЫХ ЖИЛИЩНЫХ ЗАЙМОВ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Закон Кемеровской области от 16.05.2006 № 58-ОЗ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582901" y="2381250"/>
            <a:ext cx="5894778" cy="405350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10% первоначальный взнос;</a:t>
            </a:r>
            <a:endParaRPr>
              <a:latin typeface="PT Serif"/>
              <a:ea typeface="PT Serif"/>
              <a:cs typeface="PT Serif"/>
            </a:endParaRPr>
          </a:p>
          <a:p>
            <a:endParaRPr sz="2400" b="1">
              <a:solidFill>
                <a:schemeClr val="tx2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5%-годовых, сроком до 20 лет </a:t>
            </a:r>
            <a:endParaRPr>
              <a:latin typeface="PT Serif"/>
              <a:ea typeface="PT Serif"/>
              <a:cs typeface="PT Serif"/>
            </a:endParaRPr>
          </a:p>
          <a:p>
            <a:endParaRPr sz="2400" b="1">
              <a:solidFill>
                <a:schemeClr val="tx2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>
              <a:buNone/>
            </a:pPr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обеспеченность жилым 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помещением на одного 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члена семьи менее 14кв.м;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/>
            </a:r>
            <a:b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</a:br>
            <a:endParaRPr sz="2400" b="1">
              <a:solidFill>
                <a:schemeClr val="tx2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</p:txBody>
      </p:sp>
      <p:pic>
        <p:nvPicPr>
          <p:cNvPr id="275" name="Picture 275"/>
          <p:cNvPicPr/>
          <p:nvPr/>
        </p:nvPicPr>
        <p:blipFill>
          <a:blip r:embed="rId4"/>
          <a:stretch/>
        </p:blipFill>
        <p:spPr>
          <a:xfrm>
            <a:off x="201901" y="2606386"/>
            <a:ext cx="441908" cy="409573"/>
          </a:xfrm>
          <a:prstGeom prst="rect">
            <a:avLst/>
          </a:prstGeom>
        </p:spPr>
      </p:pic>
      <p:pic>
        <p:nvPicPr>
          <p:cNvPr id="277" name="Picture 277"/>
          <p:cNvPicPr/>
          <p:nvPr/>
        </p:nvPicPr>
        <p:blipFill>
          <a:blip r:embed="rId4"/>
          <a:stretch/>
        </p:blipFill>
        <p:spPr>
          <a:xfrm>
            <a:off x="200242" y="3365188"/>
            <a:ext cx="441908" cy="409573"/>
          </a:xfrm>
          <a:prstGeom prst="rect">
            <a:avLst/>
          </a:prstGeom>
        </p:spPr>
      </p:pic>
      <p:pic>
        <p:nvPicPr>
          <p:cNvPr id="279" name="Picture 279"/>
          <p:cNvPicPr/>
          <p:nvPr/>
        </p:nvPicPr>
        <p:blipFill>
          <a:blip r:embed="rId4"/>
          <a:stretch/>
        </p:blipFill>
        <p:spPr>
          <a:xfrm>
            <a:off x="201901" y="4251613"/>
            <a:ext cx="441908" cy="409573"/>
          </a:xfrm>
          <a:prstGeom prst="rect">
            <a:avLst/>
          </a:prstGeom>
        </p:spPr>
      </p:pic>
      <p:sp>
        <p:nvSpPr>
          <p:cNvPr id="280" name="Shape 280"/>
          <p:cNvSpPr/>
          <p:nvPr/>
        </p:nvSpPr>
        <p:spPr>
          <a:xfrm>
            <a:off x="453014" y="2000250"/>
            <a:ext cx="9746100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81" name="Shape 281"/>
          <p:cNvSpPr txBox="1"/>
          <p:nvPr/>
        </p:nvSpPr>
        <p:spPr>
          <a:xfrm>
            <a:off x="11401" y="-25977"/>
            <a:ext cx="11518391" cy="204100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-14576" y="5957454"/>
            <a:ext cx="11520091" cy="535422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5"/>
          <p:cNvPicPr/>
          <p:nvPr/>
        </p:nvPicPr>
        <p:blipFill>
          <a:blip r:embed="rId2"/>
          <a:stretch/>
        </p:blipFill>
        <p:spPr>
          <a:xfrm>
            <a:off x="5856288" y="2251363"/>
            <a:ext cx="5356972" cy="3560669"/>
          </a:xfrm>
          <a:prstGeom prst="rect">
            <a:avLst/>
          </a:prstGeom>
        </p:spPr>
      </p:pic>
      <p:pic>
        <p:nvPicPr>
          <p:cNvPr id="287" name="Picture 287"/>
          <p:cNvPicPr/>
          <p:nvPr/>
        </p:nvPicPr>
        <p:blipFill>
          <a:blip r:embed="rId3"/>
          <a:stretch/>
        </p:blipFill>
        <p:spPr>
          <a:xfrm>
            <a:off x="9804833" y="51954"/>
            <a:ext cx="2020996" cy="1713453"/>
          </a:xfrm>
          <a:prstGeom prst="rect">
            <a:avLst/>
          </a:prstGeom>
        </p:spPr>
      </p:pic>
      <p:sp>
        <p:nvSpPr>
          <p:cNvPr id="288" name="Shape 288"/>
          <p:cNvSpPr txBox="1"/>
          <p:nvPr/>
        </p:nvSpPr>
        <p:spPr>
          <a:xfrm>
            <a:off x="582901" y="467590"/>
            <a:ext cx="9357999" cy="146841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ПРЕДОСТАВЛЕНИЕ ДОЛГОСРОЧНЫХ 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ЦЕЛЕВЫХ ЖИЛИЩНЫХ ЗАЙМОВ</a:t>
            </a:r>
            <a:r>
              <a:rPr sz="2400" b="1">
                <a:solidFill>
                  <a:srgbClr val="325B6F"/>
                </a:solidFill>
                <a:latin typeface="PT Serif"/>
                <a:ea typeface="PT Serif"/>
                <a:cs typeface="PT Serif"/>
              </a:rPr>
              <a:t> 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специалистам, имеющим профессиональные заслуги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Закон Кемеровской области от 04.02.2021 № 12-ОЗ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808037" y="2294659"/>
            <a:ext cx="5894778" cy="405350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без первоначального взноса</a:t>
            </a:r>
            <a:endParaRPr sz="2100">
              <a:latin typeface="PT Serif"/>
              <a:ea typeface="PT Serif"/>
              <a:cs typeface="PT Serif"/>
            </a:endParaRPr>
          </a:p>
          <a:p>
            <a:pPr marL="0" indent="0">
              <a:buNone/>
            </a:pPr>
            <a:endParaRPr sz="2100">
              <a:latin typeface="PT Serif"/>
              <a:ea typeface="PT Serif"/>
              <a:cs typeface="PT Serif"/>
            </a:endParaRPr>
          </a:p>
          <a:p>
            <a:pPr marL="0" indent="0">
              <a:buNone/>
            </a:pPr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3%-годовых, сроком до 20 лет </a:t>
            </a:r>
            <a:endParaRPr sz="2100">
              <a:latin typeface="PT Serif"/>
              <a:ea typeface="PT Serif"/>
              <a:cs typeface="PT Serif"/>
            </a:endParaRPr>
          </a:p>
          <a:p>
            <a:endParaRPr sz="2100" b="1">
              <a:solidFill>
                <a:schemeClr val="tx2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обеспеченность жилым </a:t>
            </a:r>
            <a:endParaRPr sz="2100">
              <a:latin typeface="PT Serif"/>
              <a:ea typeface="PT Serif"/>
              <a:cs typeface="PT Serif"/>
            </a:endParaRPr>
          </a:p>
          <a:p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помещением на одного </a:t>
            </a:r>
            <a:endParaRPr sz="2100">
              <a:latin typeface="PT Serif"/>
              <a:ea typeface="PT Serif"/>
              <a:cs typeface="PT Serif"/>
            </a:endParaRPr>
          </a:p>
          <a:p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члена семьи менее 14кв.м</a:t>
            </a:r>
            <a:endParaRPr sz="2100">
              <a:latin typeface="PT Serif"/>
              <a:ea typeface="PT Serif"/>
              <a:cs typeface="PT Serif"/>
            </a:endParaRPr>
          </a:p>
          <a:p>
            <a:endParaRPr sz="2100" b="1">
              <a:solidFill>
                <a:schemeClr val="tx2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профессиональные заслуги </a:t>
            </a:r>
            <a:endParaRPr sz="2100">
              <a:latin typeface="PT Serif"/>
              <a:ea typeface="PT Serif"/>
              <a:cs typeface="PT Serif"/>
            </a:endParaRPr>
          </a:p>
          <a:p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(не ниже региональных)</a:t>
            </a:r>
            <a:endParaRPr sz="2100">
              <a:latin typeface="PT Serif"/>
              <a:ea typeface="PT Serif"/>
              <a:cs typeface="PT Serif"/>
            </a:endParaRPr>
          </a:p>
          <a:p>
            <a: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/>
            </a:r>
            <a:br>
              <a:rPr sz="2100" b="1">
                <a:solidFill>
                  <a:schemeClr val="tx2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</a:br>
            <a:endParaRPr sz="2100" b="1">
              <a:solidFill>
                <a:schemeClr val="tx2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</p:txBody>
      </p:sp>
      <p:pic>
        <p:nvPicPr>
          <p:cNvPr id="291" name="Picture 291"/>
          <p:cNvPicPr/>
          <p:nvPr/>
        </p:nvPicPr>
        <p:blipFill>
          <a:blip r:embed="rId4"/>
          <a:stretch/>
        </p:blipFill>
        <p:spPr>
          <a:xfrm>
            <a:off x="288492" y="2208068"/>
            <a:ext cx="441908" cy="409573"/>
          </a:xfrm>
          <a:prstGeom prst="rect">
            <a:avLst/>
          </a:prstGeom>
        </p:spPr>
      </p:pic>
      <p:pic>
        <p:nvPicPr>
          <p:cNvPr id="293" name="Picture 293"/>
          <p:cNvPicPr/>
          <p:nvPr/>
        </p:nvPicPr>
        <p:blipFill>
          <a:blip r:embed="rId4"/>
          <a:stretch/>
        </p:blipFill>
        <p:spPr>
          <a:xfrm>
            <a:off x="297151" y="2970068"/>
            <a:ext cx="441908" cy="409571"/>
          </a:xfrm>
          <a:prstGeom prst="rect">
            <a:avLst/>
          </a:prstGeom>
        </p:spPr>
      </p:pic>
      <p:pic>
        <p:nvPicPr>
          <p:cNvPr id="295" name="Picture 295"/>
          <p:cNvPicPr/>
          <p:nvPr/>
        </p:nvPicPr>
        <p:blipFill>
          <a:blip r:embed="rId4"/>
          <a:stretch/>
        </p:blipFill>
        <p:spPr>
          <a:xfrm>
            <a:off x="288492" y="3749385"/>
            <a:ext cx="441908" cy="409573"/>
          </a:xfrm>
          <a:prstGeom prst="rect">
            <a:avLst/>
          </a:prstGeom>
        </p:spPr>
      </p:pic>
      <p:pic>
        <p:nvPicPr>
          <p:cNvPr id="297" name="Picture 297"/>
          <p:cNvPicPr/>
          <p:nvPr/>
        </p:nvPicPr>
        <p:blipFill>
          <a:blip r:embed="rId4"/>
          <a:stretch/>
        </p:blipFill>
        <p:spPr>
          <a:xfrm>
            <a:off x="297151" y="5013613"/>
            <a:ext cx="441908" cy="409573"/>
          </a:xfrm>
          <a:prstGeom prst="rect">
            <a:avLst/>
          </a:prstGeom>
        </p:spPr>
      </p:pic>
      <p:sp>
        <p:nvSpPr>
          <p:cNvPr id="298" name="Shape 298"/>
          <p:cNvSpPr/>
          <p:nvPr/>
        </p:nvSpPr>
        <p:spPr>
          <a:xfrm>
            <a:off x="600219" y="2017567"/>
            <a:ext cx="9746100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99" name="Shape 299"/>
          <p:cNvSpPr txBox="1"/>
          <p:nvPr/>
        </p:nvSpPr>
        <p:spPr>
          <a:xfrm>
            <a:off x="11401" y="-25977"/>
            <a:ext cx="11518391" cy="204100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-14576" y="5957454"/>
            <a:ext cx="11520091" cy="535422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303"/>
          <p:cNvPicPr/>
          <p:nvPr/>
        </p:nvPicPr>
        <p:blipFill>
          <a:blip r:embed="rId2"/>
          <a:stretch/>
        </p:blipFill>
        <p:spPr>
          <a:xfrm>
            <a:off x="9804833" y="51954"/>
            <a:ext cx="2020996" cy="1713453"/>
          </a:xfrm>
          <a:prstGeom prst="rect">
            <a:avLst/>
          </a:prstGeom>
        </p:spPr>
      </p:pic>
      <p:sp>
        <p:nvSpPr>
          <p:cNvPr id="304" name="Shape 304"/>
          <p:cNvSpPr txBox="1"/>
          <p:nvPr/>
        </p:nvSpPr>
        <p:spPr>
          <a:xfrm>
            <a:off x="582901" y="467590"/>
            <a:ext cx="9357999" cy="55054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>
                <a:solidFill>
                  <a:srgbClr val="014B92"/>
                </a:solidFill>
                <a:latin typeface="+mn-lt"/>
                <a:ea typeface="+mn-ea"/>
                <a:cs typeface="+mn-cs"/>
              </a:rPr>
              <a:t>АЛЬТЕРНАТИВНАЯ ГРАЖДАНСКАЯ СЛУЖБА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305" name="Shape 305"/>
          <p:cNvSpPr/>
          <p:nvPr/>
        </p:nvSpPr>
        <p:spPr>
          <a:xfrm flipV="1">
            <a:off x="591560" y="1099704"/>
            <a:ext cx="8927522" cy="25977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06" name="Shape 306"/>
          <p:cNvSpPr txBox="1"/>
          <p:nvPr/>
        </p:nvSpPr>
        <p:spPr>
          <a:xfrm>
            <a:off x="11401" y="-25977"/>
            <a:ext cx="11518391" cy="204100"/>
          </a:xfrm>
          <a:prstGeom prst="rect">
            <a:avLst/>
          </a:prstGeom>
          <a:blipFill>
            <a:blip r:embed="rId3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-49212" y="5931477"/>
            <a:ext cx="11520091" cy="535422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08" name="Shape 308"/>
          <p:cNvGrpSpPr/>
          <p:nvPr/>
        </p:nvGrpSpPr>
        <p:grpSpPr>
          <a:xfrm>
            <a:off x="375083" y="1575954"/>
            <a:ext cx="3474639" cy="1092283"/>
            <a:chOff x="0" y="0"/>
            <a:chExt cx="3474639" cy="1092283"/>
          </a:xfrm>
        </p:grpSpPr>
        <p:sp>
          <p:nvSpPr>
            <p:cNvPr id="309" name="Shape 309"/>
            <p:cNvSpPr/>
            <p:nvPr/>
          </p:nvSpPr>
          <p:spPr>
            <a:xfrm>
              <a:off x="0" y="0"/>
              <a:ext cx="3474639" cy="109228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1291"/>
                <a:gd name="ODFBottom" fmla="val 21599"/>
                <a:gd name="ODFWidth" fmla="val 21291"/>
                <a:gd name="ODFHeight" fmla="val 21599"/>
              </a:gdLst>
              <a:ahLst/>
              <a:cxnLst/>
              <a:rect l="OXMLTextRectL" t="OXMLTextRectT" r="OXMLTextRectR" b="OXMLTextRectB"/>
              <a:pathLst>
                <a:path w="21291" h="21599">
                  <a:moveTo>
                    <a:pt x="4109" y="41"/>
                  </a:moveTo>
                  <a:lnTo>
                    <a:pt x="18140" y="0"/>
                  </a:lnTo>
                  <a:lnTo>
                    <a:pt x="18140" y="41"/>
                  </a:lnTo>
                  <a:lnTo>
                    <a:pt x="21291" y="10723"/>
                  </a:lnTo>
                  <a:lnTo>
                    <a:pt x="18140" y="21599"/>
                  </a:lnTo>
                  <a:lnTo>
                    <a:pt x="18140" y="21581"/>
                  </a:lnTo>
                  <a:lnTo>
                    <a:pt x="4016" y="21527"/>
                  </a:lnTo>
                  <a:lnTo>
                    <a:pt x="3573" y="21538"/>
                  </a:lnTo>
                  <a:lnTo>
                    <a:pt x="3093" y="21512"/>
                  </a:lnTo>
                  <a:cubicBezTo>
                    <a:pt x="2268" y="21469"/>
                    <a:pt x="1487" y="20298"/>
                    <a:pt x="914" y="18291"/>
                  </a:cubicBezTo>
                  <a:cubicBezTo>
                    <a:pt x="-299" y="14041"/>
                    <a:pt x="-309" y="7340"/>
                    <a:pt x="914" y="3154"/>
                  </a:cubicBezTo>
                  <a:cubicBezTo>
                    <a:pt x="1470" y="1251"/>
                    <a:pt x="2223" y="180"/>
                    <a:pt x="3014" y="33"/>
                  </a:cubicBezTo>
                  <a:cubicBezTo>
                    <a:pt x="3196" y="-1"/>
                    <a:pt x="3379" y="15"/>
                    <a:pt x="3562" y="25"/>
                  </a:cubicBezTo>
                  <a:cubicBezTo>
                    <a:pt x="3744" y="36"/>
                    <a:pt x="3927" y="41"/>
                    <a:pt x="4109" y="41"/>
                  </a:cubicBezTo>
                  <a:close/>
                </a:path>
              </a:pathLst>
            </a:custGeom>
            <a:solidFill>
              <a:srgbClr val="72B1D7"/>
            </a:solidFill>
            <a:ln w="12700"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0" indent="0" algn="l"/>
              <a:endParaRPr sz="1196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0" name="Shape 310"/>
            <p:cNvGrpSpPr/>
            <p:nvPr/>
          </p:nvGrpSpPr>
          <p:grpSpPr>
            <a:xfrm>
              <a:off x="162668" y="107896"/>
              <a:ext cx="844353" cy="883976"/>
              <a:chOff x="0" y="0"/>
              <a:chExt cx="844353" cy="883976"/>
            </a:xfrm>
          </p:grpSpPr>
          <p:sp>
            <p:nvSpPr>
              <p:cNvPr id="311" name="Shape 311"/>
              <p:cNvSpPr/>
              <p:nvPr/>
            </p:nvSpPr>
            <p:spPr>
              <a:xfrm>
                <a:off x="0" y="0"/>
                <a:ext cx="844353" cy="883976"/>
              </a:xfrm>
              <a:custGeom>
                <a:avLst/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9679"/>
                  <a:gd name="ODFBottom" fmla="val 19679"/>
                  <a:gd name="ODFWidth" fmla="val 19679"/>
                  <a:gd name="ODFHeight" fmla="val 19679"/>
                </a:gdLst>
                <a:ahLst/>
                <a:cxnLst/>
                <a:rect l="OXMLTextRectL" t="OXMLTextRectT" r="OXMLTextRectR" b="OXMLTextRectB"/>
                <a:pathLst>
                  <a:path w="19679" h="19679">
                    <a:moveTo>
                      <a:pt x="2882" y="2882"/>
                    </a:move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txBody>
              <a:bodyPr wrap="square" lIns="0" tIns="0" rIns="0" bIns="0" anchor="t">
                <a:noAutofit/>
              </a:bodyPr>
              <a:lstStyle/>
              <a:p>
                <a:pPr marL="0" indent="0" algn="l"/>
                <a:endParaRPr sz="1196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247096" y="288236"/>
                <a:ext cx="238648" cy="307503"/>
              </a:xfrm>
              <a:custGeom>
                <a:avLst/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21600"/>
                  <a:gd name="ODFBottom" fmla="val 21600"/>
                  <a:gd name="ODFWidth" fmla="val 21600"/>
                  <a:gd name="ODFHeight" fmla="val 21600"/>
                </a:gdLst>
                <a:ahLst/>
                <a:cxnLst/>
                <a:rect l="OXMLTextRectL" t="OXMLTextRectT" r="OXMLTextRectR" b="OXMLTextRectB"/>
                <a:pathLst>
                  <a:path w="21600" h="21600">
                    <a:moveTo>
                      <a:pt x="20769" y="0"/>
                    </a:moveTo>
                    <a:cubicBezTo>
                      <a:pt x="21228" y="0"/>
                      <a:pt x="21600" y="302"/>
                      <a:pt x="21600" y="675"/>
                    </a:cubicBezTo>
                    <a:cubicBezTo>
                      <a:pt x="21600" y="1048"/>
                      <a:pt x="21228" y="1350"/>
                      <a:pt x="20769" y="1350"/>
                    </a:cubicBezTo>
                    <a:lnTo>
                      <a:pt x="831" y="1350"/>
                    </a:lnTo>
                    <a:cubicBezTo>
                      <a:pt x="372" y="1350"/>
                      <a:pt x="0" y="1048"/>
                      <a:pt x="0" y="675"/>
                    </a:cubicBezTo>
                    <a:cubicBezTo>
                      <a:pt x="0" y="302"/>
                      <a:pt x="372" y="0"/>
                      <a:pt x="831" y="0"/>
                    </a:cubicBezTo>
                    <a:lnTo>
                      <a:pt x="20769" y="0"/>
                    </a:lnTo>
                    <a:close/>
                    <a:moveTo>
                      <a:pt x="20769" y="2025"/>
                    </a:moveTo>
                    <a:lnTo>
                      <a:pt x="20769" y="15525"/>
                    </a:lnTo>
                    <a:cubicBezTo>
                      <a:pt x="20769" y="15525"/>
                      <a:pt x="831" y="15525"/>
                      <a:pt x="831" y="15525"/>
                    </a:cubicBezTo>
                    <a:lnTo>
                      <a:pt x="831" y="2025"/>
                    </a:lnTo>
                    <a:lnTo>
                      <a:pt x="20769" y="2025"/>
                    </a:lnTo>
                    <a:close/>
                    <a:moveTo>
                      <a:pt x="5815" y="4050"/>
                    </a:moveTo>
                    <a:lnTo>
                      <a:pt x="3323" y="4050"/>
                    </a:lnTo>
                    <a:cubicBezTo>
                      <a:pt x="3323" y="4050"/>
                      <a:pt x="3323" y="13500"/>
                      <a:pt x="3323" y="13500"/>
                    </a:cubicBezTo>
                    <a:lnTo>
                      <a:pt x="5815" y="13500"/>
                    </a:lnTo>
                    <a:lnTo>
                      <a:pt x="5815" y="4050"/>
                    </a:lnTo>
                    <a:close/>
                    <a:moveTo>
                      <a:pt x="14123" y="6750"/>
                    </a:moveTo>
                    <a:lnTo>
                      <a:pt x="11631" y="6750"/>
                    </a:lnTo>
                    <a:cubicBezTo>
                      <a:pt x="11631" y="6750"/>
                      <a:pt x="11631" y="13500"/>
                      <a:pt x="11631" y="13500"/>
                    </a:cubicBezTo>
                    <a:lnTo>
                      <a:pt x="14123" y="13500"/>
                    </a:lnTo>
                    <a:lnTo>
                      <a:pt x="14123" y="6750"/>
                    </a:lnTo>
                    <a:close/>
                    <a:moveTo>
                      <a:pt x="9969" y="8775"/>
                    </a:moveTo>
                    <a:lnTo>
                      <a:pt x="7477" y="8775"/>
                    </a:lnTo>
                    <a:cubicBezTo>
                      <a:pt x="7477" y="8775"/>
                      <a:pt x="7477" y="13500"/>
                      <a:pt x="7477" y="13500"/>
                    </a:cubicBezTo>
                    <a:lnTo>
                      <a:pt x="9969" y="13500"/>
                    </a:lnTo>
                    <a:lnTo>
                      <a:pt x="9969" y="8775"/>
                    </a:lnTo>
                    <a:close/>
                    <a:moveTo>
                      <a:pt x="18277" y="10800"/>
                    </a:moveTo>
                    <a:lnTo>
                      <a:pt x="15785" y="10800"/>
                    </a:lnTo>
                    <a:cubicBezTo>
                      <a:pt x="15785" y="10800"/>
                      <a:pt x="15785" y="13500"/>
                      <a:pt x="15785" y="13500"/>
                    </a:cubicBezTo>
                    <a:lnTo>
                      <a:pt x="18277" y="13500"/>
                    </a:lnTo>
                    <a:lnTo>
                      <a:pt x="18277" y="10800"/>
                    </a:lnTo>
                    <a:close/>
                    <a:moveTo>
                      <a:pt x="18277" y="16200"/>
                    </a:moveTo>
                    <a:lnTo>
                      <a:pt x="19938" y="21600"/>
                    </a:lnTo>
                    <a:lnTo>
                      <a:pt x="18277" y="21600"/>
                    </a:lnTo>
                    <a:lnTo>
                      <a:pt x="16615" y="16200"/>
                    </a:lnTo>
                    <a:cubicBezTo>
                      <a:pt x="16615" y="16200"/>
                      <a:pt x="18277" y="16200"/>
                      <a:pt x="18277" y="16200"/>
                    </a:cubicBezTo>
                    <a:close/>
                    <a:moveTo>
                      <a:pt x="11631" y="16200"/>
                    </a:moveTo>
                    <a:lnTo>
                      <a:pt x="11631" y="21600"/>
                    </a:lnTo>
                    <a:lnTo>
                      <a:pt x="9985" y="21600"/>
                    </a:lnTo>
                    <a:cubicBezTo>
                      <a:pt x="9985" y="21600"/>
                      <a:pt x="9969" y="16200"/>
                      <a:pt x="9969" y="16200"/>
                    </a:cubicBezTo>
                    <a:lnTo>
                      <a:pt x="11631" y="16200"/>
                    </a:lnTo>
                    <a:close/>
                    <a:moveTo>
                      <a:pt x="4985" y="16200"/>
                    </a:moveTo>
                    <a:lnTo>
                      <a:pt x="3323" y="21600"/>
                    </a:lnTo>
                    <a:lnTo>
                      <a:pt x="1662" y="21600"/>
                    </a:lnTo>
                    <a:cubicBezTo>
                      <a:pt x="1662" y="21600"/>
                      <a:pt x="3323" y="16200"/>
                      <a:pt x="3323" y="16200"/>
                    </a:cubicBezTo>
                    <a:lnTo>
                      <a:pt x="4985" y="16200"/>
                    </a:lnTo>
                    <a:close/>
                  </a:path>
                </a:pathLst>
              </a:custGeom>
              <a:solidFill>
                <a:srgbClr val="72B1D7"/>
              </a:solidFill>
              <a:ln w="12700"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marL="0" indent="0" algn="l"/>
                <a:endParaRPr sz="1196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3" name="Shape 313"/>
          <p:cNvSpPr/>
          <p:nvPr/>
        </p:nvSpPr>
        <p:spPr>
          <a:xfrm>
            <a:off x="1596014" y="1524000"/>
            <a:ext cx="1699637" cy="1130394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t">
            <a:noAutofit/>
          </a:bodyPr>
          <a:lstStyle>
            <a:defPPr/>
            <a:lvl1pPr marL="0" lvl="0" indent="0" algn="l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sz="1595" b="1">
                <a:solidFill>
                  <a:schemeClr val="accent1">
                    <a:lumMod val="75000"/>
                  </a:schemeClr>
                </a:solidFill>
              </a:rPr>
              <a:t>Политические, правовые убеждения</a:t>
            </a:r>
          </a:p>
        </p:txBody>
      </p:sp>
      <p:grpSp>
        <p:nvGrpSpPr>
          <p:cNvPr id="314" name="Shape 314"/>
          <p:cNvGrpSpPr/>
          <p:nvPr/>
        </p:nvGrpSpPr>
        <p:grpSpPr>
          <a:xfrm>
            <a:off x="375083" y="3013363"/>
            <a:ext cx="3532006" cy="1094210"/>
            <a:chOff x="0" y="0"/>
            <a:chExt cx="3532006" cy="1094210"/>
          </a:xfrm>
        </p:grpSpPr>
        <p:grpSp>
          <p:nvGrpSpPr>
            <p:cNvPr id="315" name="Shape 315"/>
            <p:cNvGrpSpPr/>
            <p:nvPr/>
          </p:nvGrpSpPr>
          <p:grpSpPr>
            <a:xfrm>
              <a:off x="0" y="0"/>
              <a:ext cx="3532006" cy="1094210"/>
              <a:chOff x="0" y="0"/>
              <a:chExt cx="3532006" cy="1094210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0" y="0"/>
                <a:ext cx="3532006" cy="1094210"/>
              </a:xfrm>
              <a:custGeom>
                <a:avLst/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21291"/>
                  <a:gd name="ODFBottom" fmla="val 21599"/>
                  <a:gd name="ODFWidth" fmla="val 21291"/>
                  <a:gd name="ODFHeight" fmla="val 21599"/>
                </a:gdLst>
                <a:ahLst/>
                <a:cxnLst/>
                <a:rect l="OXMLTextRectL" t="OXMLTextRectT" r="OXMLTextRectR" b="OXMLTextRectB"/>
                <a:pathLst>
                  <a:path w="21291" h="21599">
                    <a:moveTo>
                      <a:pt x="4109" y="41"/>
                    </a:moveTo>
                    <a:lnTo>
                      <a:pt x="18140" y="0"/>
                    </a:lnTo>
                    <a:lnTo>
                      <a:pt x="18140" y="41"/>
                    </a:lnTo>
                    <a:lnTo>
                      <a:pt x="21291" y="10723"/>
                    </a:lnTo>
                    <a:lnTo>
                      <a:pt x="18140" y="21599"/>
                    </a:lnTo>
                    <a:lnTo>
                      <a:pt x="18140" y="21581"/>
                    </a:lnTo>
                    <a:lnTo>
                      <a:pt x="4016" y="21527"/>
                    </a:lnTo>
                    <a:lnTo>
                      <a:pt x="3573" y="21538"/>
                    </a:lnTo>
                    <a:lnTo>
                      <a:pt x="3093" y="21512"/>
                    </a:lnTo>
                    <a:cubicBezTo>
                      <a:pt x="2268" y="21469"/>
                      <a:pt x="1487" y="20298"/>
                      <a:pt x="914" y="18291"/>
                    </a:cubicBezTo>
                    <a:cubicBezTo>
                      <a:pt x="-299" y="14041"/>
                      <a:pt x="-309" y="7340"/>
                      <a:pt x="914" y="3154"/>
                    </a:cubicBezTo>
                    <a:cubicBezTo>
                      <a:pt x="1470" y="1251"/>
                      <a:pt x="2223" y="180"/>
                      <a:pt x="3014" y="33"/>
                    </a:cubicBezTo>
                    <a:cubicBezTo>
                      <a:pt x="3196" y="-1"/>
                      <a:pt x="3379" y="15"/>
                      <a:pt x="3562" y="25"/>
                    </a:cubicBezTo>
                    <a:cubicBezTo>
                      <a:pt x="3744" y="36"/>
                      <a:pt x="3927" y="41"/>
                      <a:pt x="4109" y="41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>
                <a:noFill/>
              </a:ln>
            </p:spPr>
            <p:txBody>
              <a:bodyPr wrap="square" lIns="0" tIns="0" rIns="0" bIns="0" anchor="t">
                <a:noAutofit/>
              </a:bodyPr>
              <a:lstStyle/>
              <a:p>
                <a:pPr marL="0" indent="0" algn="l"/>
                <a:endParaRPr sz="1196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7" name="Shape 317"/>
              <p:cNvGrpSpPr/>
              <p:nvPr/>
            </p:nvGrpSpPr>
            <p:grpSpPr>
              <a:xfrm>
                <a:off x="86764" y="120592"/>
                <a:ext cx="858294" cy="885536"/>
                <a:chOff x="0" y="0"/>
                <a:chExt cx="858294" cy="885536"/>
              </a:xfrm>
            </p:grpSpPr>
            <p:sp>
              <p:nvSpPr>
                <p:cNvPr id="318" name="Shape 318"/>
                <p:cNvSpPr/>
                <p:nvPr/>
              </p:nvSpPr>
              <p:spPr>
                <a:xfrm>
                  <a:off x="0" y="0"/>
                  <a:ext cx="858294" cy="885536"/>
                </a:xfrm>
                <a:custGeom>
                  <a:avLst/>
                  <a:gdLst>
                    <a:gd name="OXMLTextRectL" fmla="val 0"/>
                    <a:gd name="OXMLTextRectT" fmla="val 0"/>
                    <a:gd name="OXMLTextRectR" fmla="val w"/>
                    <a:gd name="OXMLTextRectB" fmla="val h"/>
                    <a:gd name="COTextRectL" fmla="*/ OXMLTextRectL 1 w"/>
                    <a:gd name="COTextRectT" fmla="*/ OXMLTextRectT 1 h"/>
                    <a:gd name="COTextRectR" fmla="*/ OXMLTextRectR 1 w"/>
                    <a:gd name="COTextRectB" fmla="*/ OXMLTextRectB 1 h"/>
                    <a:gd name="ODFLeft" fmla="val 0"/>
                    <a:gd name="ODFTop" fmla="val 0"/>
                    <a:gd name="ODFRight" fmla="val 19679"/>
                    <a:gd name="ODFBottom" fmla="val 19679"/>
                    <a:gd name="ODFWidth" fmla="val 19679"/>
                    <a:gd name="ODFHeight" fmla="val 19679"/>
                  </a:gdLst>
                  <a:ahLst/>
                  <a:cxnLst/>
                  <a:rect l="OXMLTextRectL" t="OXMLTextRectT" r="OXMLTextRectR" b="OXMLTextRectB"/>
                  <a:pathLst>
                    <a:path w="19679" h="19679">
                      <a:moveTo>
                        <a:pt x="2882" y="2882"/>
                      </a:moveTo>
                      <a:cubicBezTo>
                        <a:pt x="-961" y="6724"/>
                        <a:pt x="-961" y="12954"/>
                        <a:pt x="2882" y="16796"/>
                      </a:cubicBezTo>
                      <a:cubicBezTo>
                        <a:pt x="6724" y="20639"/>
                        <a:pt x="12954" y="20639"/>
                        <a:pt x="16796" y="16796"/>
                      </a:cubicBezTo>
                      <a:cubicBezTo>
                        <a:pt x="20639" y="12954"/>
                        <a:pt x="20639" y="6724"/>
                        <a:pt x="16796" y="2882"/>
                      </a:cubicBezTo>
                      <a:cubicBezTo>
                        <a:pt x="12954" y="-961"/>
                        <a:pt x="6724" y="-961"/>
                        <a:pt x="2882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  <p:txBody>
                <a:bodyPr wrap="square" lIns="0" tIns="0" rIns="0" bIns="0" anchor="t">
                  <a:noAutofit/>
                </a:bodyPr>
                <a:lstStyle/>
                <a:p>
                  <a:pPr marL="0" indent="0" algn="l"/>
                  <a:endParaRPr sz="1196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Shape 319"/>
                <p:cNvSpPr/>
                <p:nvPr/>
              </p:nvSpPr>
              <p:spPr>
                <a:xfrm>
                  <a:off x="265589" y="310236"/>
                  <a:ext cx="327115" cy="265064"/>
                </a:xfrm>
                <a:custGeom>
                  <a:avLst/>
                  <a:gdLst>
                    <a:gd name="OXMLTextRectL" fmla="val 0"/>
                    <a:gd name="OXMLTextRectT" fmla="val 0"/>
                    <a:gd name="OXMLTextRectR" fmla="val w"/>
                    <a:gd name="OXMLTextRectB" fmla="val h"/>
                    <a:gd name="COTextRectL" fmla="*/ OXMLTextRectL 1 w"/>
                    <a:gd name="COTextRectT" fmla="*/ OXMLTextRectT 1 h"/>
                    <a:gd name="COTextRectR" fmla="*/ OXMLTextRectR 1 w"/>
                    <a:gd name="COTextRectB" fmla="*/ OXMLTextRectB 1 h"/>
                    <a:gd name="ODFLeft" fmla="val 0"/>
                    <a:gd name="ODFTop" fmla="val 0"/>
                    <a:gd name="ODFRight" fmla="val 21600"/>
                    <a:gd name="ODFBottom" fmla="val 21600"/>
                    <a:gd name="ODFWidth" fmla="val 21600"/>
                    <a:gd name="ODFHeight" fmla="val 21600"/>
                  </a:gdLst>
                  <a:ahLst/>
                  <a:cxnLst/>
                  <a:rect l="OXMLTextRectL" t="OXMLTextRectT" r="OXMLTextRectR" b="OXMLTextRectB"/>
                  <a:pathLst>
                    <a:path w="21600" h="21600">
                      <a:moveTo>
                        <a:pt x="10800" y="0"/>
                      </a:moveTo>
                      <a:lnTo>
                        <a:pt x="6928" y="4443"/>
                      </a:lnTo>
                      <a:lnTo>
                        <a:pt x="6928" y="1038"/>
                      </a:lnTo>
                      <a:lnTo>
                        <a:pt x="4177" y="1038"/>
                      </a:lnTo>
                      <a:lnTo>
                        <a:pt x="4177" y="7589"/>
                      </a:lnTo>
                      <a:lnTo>
                        <a:pt x="0" y="12357"/>
                      </a:lnTo>
                      <a:lnTo>
                        <a:pt x="3795" y="12357"/>
                      </a:lnTo>
                      <a:lnTo>
                        <a:pt x="3795" y="21600"/>
                      </a:lnTo>
                      <a:lnTo>
                        <a:pt x="6419" y="21600"/>
                      </a:lnTo>
                      <a:lnTo>
                        <a:pt x="6419" y="14368"/>
                      </a:lnTo>
                      <a:lnTo>
                        <a:pt x="9170" y="14368"/>
                      </a:lnTo>
                      <a:lnTo>
                        <a:pt x="9170" y="21600"/>
                      </a:lnTo>
                      <a:lnTo>
                        <a:pt x="17830" y="21600"/>
                      </a:lnTo>
                      <a:lnTo>
                        <a:pt x="17830" y="12357"/>
                      </a:lnTo>
                      <a:lnTo>
                        <a:pt x="21600" y="12357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3484C9"/>
                </a:solidFill>
                <a:ln w="12700">
                  <a:noFill/>
                </a:ln>
              </p:spPr>
              <p:txBody>
                <a:bodyPr wrap="square" lIns="0" tIns="0" rIns="0" bIns="0" anchor="t">
                  <a:noAutofit/>
                </a:bodyPr>
                <a:lstStyle/>
                <a:p>
                  <a:pPr marL="0" indent="0" algn="l"/>
                  <a:endParaRPr sz="1196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0" name="Shape 320"/>
            <p:cNvSpPr/>
            <p:nvPr/>
          </p:nvSpPr>
          <p:spPr>
            <a:xfrm>
              <a:off x="1122933" y="103078"/>
              <a:ext cx="2148568" cy="9911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anchor="t">
              <a:noAutofit/>
            </a:bodyPr>
            <a:lstStyle>
              <a:defPPr/>
              <a:lvl1pPr marL="0" lvl="0" indent="0" algn="l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</a:pPr>
              <a:r>
                <a:rPr sz="1462" b="1">
                  <a:solidFill>
                    <a:srgbClr val="000000"/>
                  </a:solidFill>
                </a:rPr>
                <a:t>Миротворческие, философские убеждения</a:t>
              </a:r>
            </a:p>
          </p:txBody>
        </p:sp>
      </p:grpSp>
      <p:grpSp>
        <p:nvGrpSpPr>
          <p:cNvPr id="321" name="Shape 321"/>
          <p:cNvGrpSpPr/>
          <p:nvPr/>
        </p:nvGrpSpPr>
        <p:grpSpPr>
          <a:xfrm>
            <a:off x="323128" y="4520045"/>
            <a:ext cx="3488708" cy="1076891"/>
            <a:chOff x="0" y="0"/>
            <a:chExt cx="3488708" cy="1076891"/>
          </a:xfrm>
        </p:grpSpPr>
        <p:grpSp>
          <p:nvGrpSpPr>
            <p:cNvPr id="322" name="Shape 322"/>
            <p:cNvGrpSpPr/>
            <p:nvPr/>
          </p:nvGrpSpPr>
          <p:grpSpPr>
            <a:xfrm>
              <a:off x="0" y="0"/>
              <a:ext cx="3488708" cy="1076891"/>
              <a:chOff x="0" y="0"/>
              <a:chExt cx="3488708" cy="1076891"/>
            </a:xfrm>
          </p:grpSpPr>
          <p:sp>
            <p:nvSpPr>
              <p:cNvPr id="323" name="Shape 323"/>
              <p:cNvSpPr/>
              <p:nvPr/>
            </p:nvSpPr>
            <p:spPr>
              <a:xfrm>
                <a:off x="0" y="0"/>
                <a:ext cx="3488709" cy="1076892"/>
              </a:xfrm>
              <a:custGeom>
                <a:avLst/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21291"/>
                  <a:gd name="ODFBottom" fmla="val 21599"/>
                  <a:gd name="ODFWidth" fmla="val 21291"/>
                  <a:gd name="ODFHeight" fmla="val 21599"/>
                </a:gdLst>
                <a:ahLst/>
                <a:cxnLst/>
                <a:rect l="OXMLTextRectL" t="OXMLTextRectT" r="OXMLTextRectR" b="OXMLTextRectB"/>
                <a:pathLst>
                  <a:path w="21291" h="21599">
                    <a:moveTo>
                      <a:pt x="4109" y="41"/>
                    </a:moveTo>
                    <a:lnTo>
                      <a:pt x="18140" y="0"/>
                    </a:lnTo>
                    <a:lnTo>
                      <a:pt x="18140" y="41"/>
                    </a:lnTo>
                    <a:lnTo>
                      <a:pt x="21291" y="10723"/>
                    </a:lnTo>
                    <a:lnTo>
                      <a:pt x="18140" y="21599"/>
                    </a:lnTo>
                    <a:lnTo>
                      <a:pt x="18140" y="21581"/>
                    </a:lnTo>
                    <a:lnTo>
                      <a:pt x="4016" y="21527"/>
                    </a:lnTo>
                    <a:lnTo>
                      <a:pt x="3573" y="21538"/>
                    </a:lnTo>
                    <a:lnTo>
                      <a:pt x="3093" y="21512"/>
                    </a:lnTo>
                    <a:cubicBezTo>
                      <a:pt x="2268" y="21469"/>
                      <a:pt x="1487" y="20298"/>
                      <a:pt x="914" y="18291"/>
                    </a:cubicBezTo>
                    <a:cubicBezTo>
                      <a:pt x="-299" y="14041"/>
                      <a:pt x="-309" y="7340"/>
                      <a:pt x="914" y="3154"/>
                    </a:cubicBezTo>
                    <a:cubicBezTo>
                      <a:pt x="1470" y="1251"/>
                      <a:pt x="2223" y="180"/>
                      <a:pt x="3014" y="33"/>
                    </a:cubicBezTo>
                    <a:cubicBezTo>
                      <a:pt x="3196" y="-1"/>
                      <a:pt x="3379" y="15"/>
                      <a:pt x="3562" y="25"/>
                    </a:cubicBezTo>
                    <a:cubicBezTo>
                      <a:pt x="3744" y="36"/>
                      <a:pt x="3927" y="41"/>
                      <a:pt x="4109" y="41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>
                <a:noFill/>
              </a:ln>
            </p:spPr>
            <p:txBody>
              <a:bodyPr wrap="square" lIns="0" tIns="0" rIns="0" bIns="0" anchor="t">
                <a:noAutofit/>
              </a:bodyPr>
              <a:lstStyle/>
              <a:p>
                <a:pPr marL="0" indent="0" algn="l">
                  <a:lnSpc>
                    <a:spcPct val="100000"/>
                  </a:lnSpc>
                </a:pPr>
                <a:endParaRPr sz="1196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24" name="Shape 324"/>
              <p:cNvGrpSpPr/>
              <p:nvPr/>
            </p:nvGrpSpPr>
            <p:grpSpPr>
              <a:xfrm>
                <a:off x="101063" y="102685"/>
                <a:ext cx="847773" cy="871520"/>
                <a:chOff x="0" y="0"/>
                <a:chExt cx="847773" cy="871520"/>
              </a:xfrm>
            </p:grpSpPr>
            <p:sp>
              <p:nvSpPr>
                <p:cNvPr id="325" name="Shape 325"/>
                <p:cNvSpPr/>
                <p:nvPr/>
              </p:nvSpPr>
              <p:spPr>
                <a:xfrm>
                  <a:off x="0" y="0"/>
                  <a:ext cx="847773" cy="871520"/>
                </a:xfrm>
                <a:custGeom>
                  <a:avLst/>
                  <a:gdLst>
                    <a:gd name="OXMLTextRectL" fmla="val 0"/>
                    <a:gd name="OXMLTextRectT" fmla="val 0"/>
                    <a:gd name="OXMLTextRectR" fmla="val w"/>
                    <a:gd name="OXMLTextRectB" fmla="val h"/>
                    <a:gd name="COTextRectL" fmla="*/ OXMLTextRectL 1 w"/>
                    <a:gd name="COTextRectT" fmla="*/ OXMLTextRectT 1 h"/>
                    <a:gd name="COTextRectR" fmla="*/ OXMLTextRectR 1 w"/>
                    <a:gd name="COTextRectB" fmla="*/ OXMLTextRectB 1 h"/>
                    <a:gd name="ODFLeft" fmla="val 0"/>
                    <a:gd name="ODFTop" fmla="val 0"/>
                    <a:gd name="ODFRight" fmla="val 19679"/>
                    <a:gd name="ODFBottom" fmla="val 19679"/>
                    <a:gd name="ODFWidth" fmla="val 19679"/>
                    <a:gd name="ODFHeight" fmla="val 19679"/>
                  </a:gdLst>
                  <a:ahLst/>
                  <a:cxnLst/>
                  <a:rect l="OXMLTextRectL" t="OXMLTextRectT" r="OXMLTextRectR" b="OXMLTextRectB"/>
                  <a:pathLst>
                    <a:path w="19679" h="19679">
                      <a:moveTo>
                        <a:pt x="2882" y="2882"/>
                      </a:moveTo>
                      <a:cubicBezTo>
                        <a:pt x="-961" y="6724"/>
                        <a:pt x="-961" y="12954"/>
                        <a:pt x="2882" y="16796"/>
                      </a:cubicBezTo>
                      <a:cubicBezTo>
                        <a:pt x="6724" y="20639"/>
                        <a:pt x="12954" y="20639"/>
                        <a:pt x="16796" y="16796"/>
                      </a:cubicBezTo>
                      <a:cubicBezTo>
                        <a:pt x="20639" y="12954"/>
                        <a:pt x="20639" y="6724"/>
                        <a:pt x="16796" y="2882"/>
                      </a:cubicBezTo>
                      <a:cubicBezTo>
                        <a:pt x="12954" y="-961"/>
                        <a:pt x="6724" y="-961"/>
                        <a:pt x="2882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  <p:txBody>
                <a:bodyPr wrap="square" lIns="0" tIns="0" rIns="0" bIns="0" anchor="t">
                  <a:noAutofit/>
                </a:bodyPr>
                <a:lstStyle/>
                <a:p>
                  <a:pPr marL="0" indent="0" algn="l">
                    <a:lnSpc>
                      <a:spcPct val="100000"/>
                    </a:lnSpc>
                  </a:pPr>
                  <a:endParaRPr sz="1196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Shape 326"/>
                <p:cNvSpPr/>
                <p:nvPr/>
              </p:nvSpPr>
              <p:spPr>
                <a:xfrm>
                  <a:off x="304079" y="284175"/>
                  <a:ext cx="239614" cy="303170"/>
                </a:xfrm>
                <a:custGeom>
                  <a:avLst/>
                  <a:gdLst>
                    <a:gd name="OXMLTextRectL" fmla="val 0"/>
                    <a:gd name="OXMLTextRectT" fmla="val 0"/>
                    <a:gd name="OXMLTextRectR" fmla="val w"/>
                    <a:gd name="OXMLTextRectB" fmla="val h"/>
                    <a:gd name="COTextRectL" fmla="*/ OXMLTextRectL 1 w"/>
                    <a:gd name="COTextRectT" fmla="*/ OXMLTextRectT 1 h"/>
                    <a:gd name="COTextRectR" fmla="*/ OXMLTextRectR 1 w"/>
                    <a:gd name="COTextRectB" fmla="*/ OXMLTextRectB 1 h"/>
                    <a:gd name="ODFLeft" fmla="val 0"/>
                    <a:gd name="ODFTop" fmla="val 0"/>
                    <a:gd name="ODFRight" fmla="val 21600"/>
                    <a:gd name="ODFBottom" fmla="val 21600"/>
                    <a:gd name="ODFWidth" fmla="val 21600"/>
                    <a:gd name="ODFHeight" fmla="val 21600"/>
                  </a:gdLst>
                  <a:ahLst/>
                  <a:cxnLst/>
                  <a:rect l="OXMLTextRectL" t="OXMLTextRectT" r="OXMLTextRectR" b="OXMLTextRectB"/>
                  <a:pathLst>
                    <a:path w="21600" h="21600">
                      <a:moveTo>
                        <a:pt x="20769" y="0"/>
                      </a:moveTo>
                      <a:cubicBezTo>
                        <a:pt x="21228" y="0"/>
                        <a:pt x="21600" y="302"/>
                        <a:pt x="21600" y="675"/>
                      </a:cubicBezTo>
                      <a:cubicBezTo>
                        <a:pt x="21600" y="1048"/>
                        <a:pt x="21228" y="1350"/>
                        <a:pt x="20769" y="1350"/>
                      </a:cubicBezTo>
                      <a:lnTo>
                        <a:pt x="831" y="1350"/>
                      </a:lnTo>
                      <a:cubicBezTo>
                        <a:pt x="372" y="1350"/>
                        <a:pt x="0" y="1048"/>
                        <a:pt x="0" y="675"/>
                      </a:cubicBezTo>
                      <a:cubicBezTo>
                        <a:pt x="0" y="302"/>
                        <a:pt x="372" y="0"/>
                        <a:pt x="831" y="0"/>
                      </a:cubicBezTo>
                      <a:lnTo>
                        <a:pt x="20769" y="0"/>
                      </a:lnTo>
                      <a:close/>
                      <a:moveTo>
                        <a:pt x="20769" y="2025"/>
                      </a:moveTo>
                      <a:lnTo>
                        <a:pt x="20769" y="15525"/>
                      </a:lnTo>
                      <a:cubicBezTo>
                        <a:pt x="20769" y="15525"/>
                        <a:pt x="831" y="15525"/>
                        <a:pt x="831" y="15525"/>
                      </a:cubicBezTo>
                      <a:lnTo>
                        <a:pt x="831" y="2025"/>
                      </a:lnTo>
                      <a:lnTo>
                        <a:pt x="20769" y="2025"/>
                      </a:lnTo>
                      <a:close/>
                      <a:moveTo>
                        <a:pt x="5815" y="4050"/>
                      </a:moveTo>
                      <a:lnTo>
                        <a:pt x="3323" y="4050"/>
                      </a:lnTo>
                      <a:cubicBezTo>
                        <a:pt x="3323" y="4050"/>
                        <a:pt x="3323" y="13500"/>
                        <a:pt x="3323" y="13500"/>
                      </a:cubicBezTo>
                      <a:lnTo>
                        <a:pt x="5815" y="13500"/>
                      </a:lnTo>
                      <a:lnTo>
                        <a:pt x="5815" y="4050"/>
                      </a:lnTo>
                      <a:close/>
                      <a:moveTo>
                        <a:pt x="14123" y="6750"/>
                      </a:moveTo>
                      <a:lnTo>
                        <a:pt x="11631" y="6750"/>
                      </a:lnTo>
                      <a:cubicBezTo>
                        <a:pt x="11631" y="6750"/>
                        <a:pt x="11631" y="13500"/>
                        <a:pt x="11631" y="13500"/>
                      </a:cubicBezTo>
                      <a:lnTo>
                        <a:pt x="14123" y="13500"/>
                      </a:lnTo>
                      <a:lnTo>
                        <a:pt x="14123" y="6750"/>
                      </a:lnTo>
                      <a:close/>
                      <a:moveTo>
                        <a:pt x="9969" y="8775"/>
                      </a:moveTo>
                      <a:lnTo>
                        <a:pt x="7477" y="8775"/>
                      </a:lnTo>
                      <a:cubicBezTo>
                        <a:pt x="7477" y="8775"/>
                        <a:pt x="7477" y="13500"/>
                        <a:pt x="7477" y="13500"/>
                      </a:cubicBezTo>
                      <a:lnTo>
                        <a:pt x="9969" y="13500"/>
                      </a:lnTo>
                      <a:lnTo>
                        <a:pt x="9969" y="8775"/>
                      </a:lnTo>
                      <a:close/>
                      <a:moveTo>
                        <a:pt x="18277" y="10800"/>
                      </a:moveTo>
                      <a:lnTo>
                        <a:pt x="15785" y="10800"/>
                      </a:lnTo>
                      <a:cubicBezTo>
                        <a:pt x="15785" y="10800"/>
                        <a:pt x="15785" y="13500"/>
                        <a:pt x="15785" y="13500"/>
                      </a:cubicBezTo>
                      <a:lnTo>
                        <a:pt x="18277" y="13500"/>
                      </a:lnTo>
                      <a:lnTo>
                        <a:pt x="18277" y="10800"/>
                      </a:lnTo>
                      <a:close/>
                      <a:moveTo>
                        <a:pt x="18277" y="16200"/>
                      </a:moveTo>
                      <a:lnTo>
                        <a:pt x="19938" y="21600"/>
                      </a:lnTo>
                      <a:lnTo>
                        <a:pt x="18277" y="21600"/>
                      </a:lnTo>
                      <a:lnTo>
                        <a:pt x="16615" y="16200"/>
                      </a:lnTo>
                      <a:cubicBezTo>
                        <a:pt x="16615" y="16200"/>
                        <a:pt x="18277" y="16200"/>
                        <a:pt x="18277" y="16200"/>
                      </a:cubicBezTo>
                      <a:close/>
                      <a:moveTo>
                        <a:pt x="11631" y="16200"/>
                      </a:moveTo>
                      <a:lnTo>
                        <a:pt x="11631" y="21600"/>
                      </a:lnTo>
                      <a:lnTo>
                        <a:pt x="9985" y="21600"/>
                      </a:lnTo>
                      <a:cubicBezTo>
                        <a:pt x="9985" y="21600"/>
                        <a:pt x="9969" y="16200"/>
                        <a:pt x="9969" y="16200"/>
                      </a:cubicBezTo>
                      <a:lnTo>
                        <a:pt x="11631" y="16200"/>
                      </a:lnTo>
                      <a:close/>
                      <a:moveTo>
                        <a:pt x="4985" y="16200"/>
                      </a:moveTo>
                      <a:lnTo>
                        <a:pt x="3323" y="21600"/>
                      </a:lnTo>
                      <a:lnTo>
                        <a:pt x="1662" y="21600"/>
                      </a:lnTo>
                      <a:cubicBezTo>
                        <a:pt x="1662" y="21600"/>
                        <a:pt x="3323" y="16200"/>
                        <a:pt x="3323" y="16200"/>
                      </a:cubicBezTo>
                      <a:lnTo>
                        <a:pt x="4985" y="162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marL="0" indent="0" algn="l">
                    <a:lnSpc>
                      <a:spcPct val="100000"/>
                    </a:lnSpc>
                  </a:pPr>
                  <a:endParaRPr sz="1196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7" name="Shape 327"/>
            <p:cNvSpPr/>
            <p:nvPr/>
          </p:nvSpPr>
          <p:spPr>
            <a:xfrm>
              <a:off x="1136094" y="10045"/>
              <a:ext cx="2121553" cy="67496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anchor="t">
              <a:noAutofit/>
            </a:bodyPr>
            <a:lstStyle>
              <a:defPPr/>
              <a:lvl1pPr marL="0" lvl="0" indent="0" algn="l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</a:pPr>
              <a:r>
                <a:rPr sz="1595" b="1">
                  <a:solidFill>
                    <a:schemeClr val="tx1"/>
                  </a:solidFill>
                </a:rPr>
                <a:t>Морально- этические убеждения</a:t>
              </a:r>
            </a:p>
          </p:txBody>
        </p:sp>
      </p:grpSp>
      <p:pic>
        <p:nvPicPr>
          <p:cNvPr id="329" name="Picture 329"/>
          <p:cNvPicPr/>
          <p:nvPr/>
        </p:nvPicPr>
        <p:blipFill>
          <a:blip r:embed="rId5"/>
          <a:srcRect l="35678" t="5353" r="35634"/>
          <a:stretch/>
        </p:blipFill>
        <p:spPr>
          <a:xfrm>
            <a:off x="4903788" y="2104159"/>
            <a:ext cx="1398690" cy="3482141"/>
          </a:xfrm>
          <a:prstGeom prst="rect">
            <a:avLst/>
          </a:prstGeom>
        </p:spPr>
      </p:pic>
      <p:sp>
        <p:nvSpPr>
          <p:cNvPr id="330" name="Shape 330"/>
          <p:cNvSpPr/>
          <p:nvPr/>
        </p:nvSpPr>
        <p:spPr>
          <a:xfrm>
            <a:off x="4055196" y="1194954"/>
            <a:ext cx="1729377" cy="1334237"/>
          </a:xfrm>
          <a:custGeom>
            <a:avLst/>
            <a:gdLst>
              <a:gd name="connsiteX0" fmla="*/ 0 w 4470400"/>
              <a:gd name="connsiteY0" fmla="*/ 261531 h 1569155"/>
              <a:gd name="connsiteX1" fmla="*/ 261531 w 4470400"/>
              <a:gd name="connsiteY1" fmla="*/ 0 h 1569155"/>
              <a:gd name="connsiteX2" fmla="*/ 745067 w 4470400"/>
              <a:gd name="connsiteY2" fmla="*/ 0 h 1569155"/>
              <a:gd name="connsiteX3" fmla="*/ 745067 w 4470400"/>
              <a:gd name="connsiteY3" fmla="*/ 0 h 1569155"/>
              <a:gd name="connsiteX4" fmla="*/ 1862667 w 4470400"/>
              <a:gd name="connsiteY4" fmla="*/ 0 h 1569155"/>
              <a:gd name="connsiteX5" fmla="*/ 4208869 w 4470400"/>
              <a:gd name="connsiteY5" fmla="*/ 0 h 1569155"/>
              <a:gd name="connsiteX6" fmla="*/ 4470400 w 4470400"/>
              <a:gd name="connsiteY6" fmla="*/ 261531 h 1569155"/>
              <a:gd name="connsiteX7" fmla="*/ 4470400 w 4470400"/>
              <a:gd name="connsiteY7" fmla="*/ 915340 h 1569155"/>
              <a:gd name="connsiteX8" fmla="*/ 4470400 w 4470400"/>
              <a:gd name="connsiteY8" fmla="*/ 915340 h 1569155"/>
              <a:gd name="connsiteX9" fmla="*/ 4470400 w 4470400"/>
              <a:gd name="connsiteY9" fmla="*/ 1307629 h 1569155"/>
              <a:gd name="connsiteX10" fmla="*/ 4470400 w 4470400"/>
              <a:gd name="connsiteY10" fmla="*/ 1307624 h 1569155"/>
              <a:gd name="connsiteX11" fmla="*/ 4208869 w 4470400"/>
              <a:gd name="connsiteY11" fmla="*/ 1569155 h 1569155"/>
              <a:gd name="connsiteX12" fmla="*/ 1862667 w 4470400"/>
              <a:gd name="connsiteY12" fmla="*/ 1569155 h 1569155"/>
              <a:gd name="connsiteX13" fmla="*/ 1303882 w 4470400"/>
              <a:gd name="connsiteY13" fmla="*/ 1765299 h 1569155"/>
              <a:gd name="connsiteX14" fmla="*/ 745067 w 4470400"/>
              <a:gd name="connsiteY14" fmla="*/ 1569155 h 1569155"/>
              <a:gd name="connsiteX15" fmla="*/ 261531 w 4470400"/>
              <a:gd name="connsiteY15" fmla="*/ 1569155 h 1569155"/>
              <a:gd name="connsiteX16" fmla="*/ 0 w 4470400"/>
              <a:gd name="connsiteY16" fmla="*/ 1307624 h 1569155"/>
              <a:gd name="connsiteX17" fmla="*/ 0 w 4470400"/>
              <a:gd name="connsiteY17" fmla="*/ 1307629 h 1569155"/>
              <a:gd name="connsiteX18" fmla="*/ 0 w 4470400"/>
              <a:gd name="connsiteY18" fmla="*/ 915340 h 1569155"/>
              <a:gd name="connsiteX19" fmla="*/ 0 w 4470400"/>
              <a:gd name="connsiteY19" fmla="*/ 915340 h 1569155"/>
              <a:gd name="connsiteX20" fmla="*/ 0 w 4470400"/>
              <a:gd name="connsiteY20" fmla="*/ 261531 h 1569155"/>
              <a:gd name="connsiteX0" fmla="*/ 0 w 4470400"/>
              <a:gd name="connsiteY0" fmla="*/ 261531 h 2476499"/>
              <a:gd name="connsiteX1" fmla="*/ 261531 w 4470400"/>
              <a:gd name="connsiteY1" fmla="*/ 0 h 2476499"/>
              <a:gd name="connsiteX2" fmla="*/ 745067 w 4470400"/>
              <a:gd name="connsiteY2" fmla="*/ 0 h 2476499"/>
              <a:gd name="connsiteX3" fmla="*/ 745067 w 4470400"/>
              <a:gd name="connsiteY3" fmla="*/ 0 h 2476499"/>
              <a:gd name="connsiteX4" fmla="*/ 1862667 w 4470400"/>
              <a:gd name="connsiteY4" fmla="*/ 0 h 2476499"/>
              <a:gd name="connsiteX5" fmla="*/ 4208869 w 4470400"/>
              <a:gd name="connsiteY5" fmla="*/ 0 h 2476499"/>
              <a:gd name="connsiteX6" fmla="*/ 4470400 w 4470400"/>
              <a:gd name="connsiteY6" fmla="*/ 261531 h 2476499"/>
              <a:gd name="connsiteX7" fmla="*/ 4470400 w 4470400"/>
              <a:gd name="connsiteY7" fmla="*/ 915340 h 2476499"/>
              <a:gd name="connsiteX8" fmla="*/ 4470400 w 4470400"/>
              <a:gd name="connsiteY8" fmla="*/ 915340 h 2476499"/>
              <a:gd name="connsiteX9" fmla="*/ 4470400 w 4470400"/>
              <a:gd name="connsiteY9" fmla="*/ 1307629 h 2476499"/>
              <a:gd name="connsiteX10" fmla="*/ 4470400 w 4470400"/>
              <a:gd name="connsiteY10" fmla="*/ 1307624 h 2476499"/>
              <a:gd name="connsiteX11" fmla="*/ 4208869 w 4470400"/>
              <a:gd name="connsiteY11" fmla="*/ 1569155 h 2476499"/>
              <a:gd name="connsiteX12" fmla="*/ 1862667 w 4470400"/>
              <a:gd name="connsiteY12" fmla="*/ 1569155 h 2476499"/>
              <a:gd name="connsiteX13" fmla="*/ 1439349 w 4470400"/>
              <a:gd name="connsiteY13" fmla="*/ 2476499 h 2476499"/>
              <a:gd name="connsiteX14" fmla="*/ 745067 w 4470400"/>
              <a:gd name="connsiteY14" fmla="*/ 1569155 h 2476499"/>
              <a:gd name="connsiteX15" fmla="*/ 261531 w 4470400"/>
              <a:gd name="connsiteY15" fmla="*/ 1569155 h 2476499"/>
              <a:gd name="connsiteX16" fmla="*/ 0 w 4470400"/>
              <a:gd name="connsiteY16" fmla="*/ 1307624 h 2476499"/>
              <a:gd name="connsiteX17" fmla="*/ 0 w 4470400"/>
              <a:gd name="connsiteY17" fmla="*/ 1307629 h 2476499"/>
              <a:gd name="connsiteX18" fmla="*/ 0 w 4470400"/>
              <a:gd name="connsiteY18" fmla="*/ 915340 h 2476499"/>
              <a:gd name="connsiteX19" fmla="*/ 0 w 4470400"/>
              <a:gd name="connsiteY19" fmla="*/ 915340 h 2476499"/>
              <a:gd name="connsiteX20" fmla="*/ 0 w 4470400"/>
              <a:gd name="connsiteY20" fmla="*/ 261531 h 2476499"/>
              <a:gd name="connsiteX0" fmla="*/ 0 w 4470400"/>
              <a:gd name="connsiteY0" fmla="*/ 261531 h 2239433"/>
              <a:gd name="connsiteX1" fmla="*/ 261531 w 4470400"/>
              <a:gd name="connsiteY1" fmla="*/ 0 h 2239433"/>
              <a:gd name="connsiteX2" fmla="*/ 745067 w 4470400"/>
              <a:gd name="connsiteY2" fmla="*/ 0 h 2239433"/>
              <a:gd name="connsiteX3" fmla="*/ 745067 w 4470400"/>
              <a:gd name="connsiteY3" fmla="*/ 0 h 2239433"/>
              <a:gd name="connsiteX4" fmla="*/ 1862667 w 4470400"/>
              <a:gd name="connsiteY4" fmla="*/ 0 h 2239433"/>
              <a:gd name="connsiteX5" fmla="*/ 4208869 w 4470400"/>
              <a:gd name="connsiteY5" fmla="*/ 0 h 2239433"/>
              <a:gd name="connsiteX6" fmla="*/ 4470400 w 4470400"/>
              <a:gd name="connsiteY6" fmla="*/ 261531 h 2239433"/>
              <a:gd name="connsiteX7" fmla="*/ 4470400 w 4470400"/>
              <a:gd name="connsiteY7" fmla="*/ 915340 h 2239433"/>
              <a:gd name="connsiteX8" fmla="*/ 4470400 w 4470400"/>
              <a:gd name="connsiteY8" fmla="*/ 915340 h 2239433"/>
              <a:gd name="connsiteX9" fmla="*/ 4470400 w 4470400"/>
              <a:gd name="connsiteY9" fmla="*/ 1307629 h 2239433"/>
              <a:gd name="connsiteX10" fmla="*/ 4470400 w 4470400"/>
              <a:gd name="connsiteY10" fmla="*/ 1307624 h 2239433"/>
              <a:gd name="connsiteX11" fmla="*/ 4208869 w 4470400"/>
              <a:gd name="connsiteY11" fmla="*/ 1569155 h 2239433"/>
              <a:gd name="connsiteX12" fmla="*/ 1862667 w 4470400"/>
              <a:gd name="connsiteY12" fmla="*/ 1569155 h 2239433"/>
              <a:gd name="connsiteX13" fmla="*/ 1653838 w 4470400"/>
              <a:gd name="connsiteY13" fmla="*/ 2239433 h 2239433"/>
              <a:gd name="connsiteX14" fmla="*/ 745067 w 4470400"/>
              <a:gd name="connsiteY14" fmla="*/ 1569155 h 2239433"/>
              <a:gd name="connsiteX15" fmla="*/ 261531 w 4470400"/>
              <a:gd name="connsiteY15" fmla="*/ 1569155 h 2239433"/>
              <a:gd name="connsiteX16" fmla="*/ 0 w 4470400"/>
              <a:gd name="connsiteY16" fmla="*/ 1307624 h 2239433"/>
              <a:gd name="connsiteX17" fmla="*/ 0 w 4470400"/>
              <a:gd name="connsiteY17" fmla="*/ 1307629 h 2239433"/>
              <a:gd name="connsiteX18" fmla="*/ 0 w 4470400"/>
              <a:gd name="connsiteY18" fmla="*/ 915340 h 2239433"/>
              <a:gd name="connsiteX19" fmla="*/ 0 w 4470400"/>
              <a:gd name="connsiteY19" fmla="*/ 915340 h 2239433"/>
              <a:gd name="connsiteX20" fmla="*/ 0 w 4470400"/>
              <a:gd name="connsiteY20" fmla="*/ 261531 h 2239433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70400"/>
              <a:gd name="ODFBottom" fmla="val 2239433"/>
              <a:gd name="ODFWidth" fmla="val 4470400"/>
              <a:gd name="ODFHeight" fmla="val 2239433"/>
            </a:gdLst>
            <a:ahLst/>
            <a:cxnLst/>
            <a:rect l="OXMLTextRectL" t="OXMLTextRectT" r="OXMLTextRectR" b="OXMLTextRectB"/>
            <a:pathLst>
              <a:path w="4470400" h="2239433">
                <a:moveTo>
                  <a:pt x="0" y="261531"/>
                </a:moveTo>
                <a:cubicBezTo>
                  <a:pt x="0" y="117091"/>
                  <a:pt x="117091" y="0"/>
                  <a:pt x="261531" y="0"/>
                </a:cubicBezTo>
                <a:lnTo>
                  <a:pt x="745067" y="0"/>
                </a:lnTo>
                <a:lnTo>
                  <a:pt x="745067" y="0"/>
                </a:lnTo>
                <a:lnTo>
                  <a:pt x="1862667" y="0"/>
                </a:lnTo>
                <a:lnTo>
                  <a:pt x="4208869" y="0"/>
                </a:lnTo>
                <a:cubicBezTo>
                  <a:pt x="4353309" y="0"/>
                  <a:pt x="4470400" y="117091"/>
                  <a:pt x="4470400" y="261531"/>
                </a:cubicBezTo>
                <a:lnTo>
                  <a:pt x="4470400" y="915340"/>
                </a:lnTo>
                <a:lnTo>
                  <a:pt x="4470400" y="915340"/>
                </a:lnTo>
                <a:lnTo>
                  <a:pt x="4470400" y="1307629"/>
                </a:lnTo>
                <a:lnTo>
                  <a:pt x="4470400" y="1307624"/>
                </a:lnTo>
                <a:cubicBezTo>
                  <a:pt x="4470400" y="1452064"/>
                  <a:pt x="4353309" y="1569155"/>
                  <a:pt x="4208869" y="1569155"/>
                </a:cubicBezTo>
                <a:lnTo>
                  <a:pt x="1862667" y="1569155"/>
                </a:lnTo>
                <a:lnTo>
                  <a:pt x="1653838" y="2239433"/>
                </a:lnTo>
                <a:lnTo>
                  <a:pt x="745067" y="1569155"/>
                </a:lnTo>
                <a:lnTo>
                  <a:pt x="261531" y="1569155"/>
                </a:lnTo>
                <a:cubicBezTo>
                  <a:pt x="117091" y="1569155"/>
                  <a:pt x="0" y="1452064"/>
                  <a:pt x="0" y="1307624"/>
                </a:cubicBezTo>
                <a:lnTo>
                  <a:pt x="0" y="1307629"/>
                </a:lnTo>
                <a:lnTo>
                  <a:pt x="0" y="915340"/>
                </a:lnTo>
                <a:lnTo>
                  <a:pt x="0" y="915340"/>
                </a:lnTo>
                <a:lnTo>
                  <a:pt x="0" y="261531"/>
                </a:lnTo>
                <a:close/>
              </a:path>
            </a:pathLst>
          </a:custGeom>
          <a:solidFill>
            <a:srgbClr val="3484C9"/>
          </a:solidFill>
          <a:ln w="12700">
            <a:noFill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ctr"/>
            <a:endParaRPr sz="18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r>
              <a:rPr sz="17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ВЫБОР ГРАЖДАНИНА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596765" y="1844386"/>
            <a:ext cx="3421305" cy="350506"/>
          </a:xfrm>
          <a:prstGeom prst="roundRect">
            <a:avLst>
              <a:gd name="adj" fmla="val 36653"/>
            </a:avLst>
          </a:prstGeom>
          <a:solidFill>
            <a:srgbClr val="76C5F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7414924" y="1861704"/>
            <a:ext cx="3663986" cy="325100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СРОК СЛУЖБЫ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3" name="Shape 333"/>
          <p:cNvGrpSpPr/>
          <p:nvPr/>
        </p:nvGrpSpPr>
        <p:grpSpPr>
          <a:xfrm>
            <a:off x="7059901" y="2545772"/>
            <a:ext cx="3831575" cy="1464562"/>
            <a:chOff x="0" y="0"/>
            <a:chExt cx="3831575" cy="1464562"/>
          </a:xfrm>
        </p:grpSpPr>
        <p:grpSp>
          <p:nvGrpSpPr>
            <p:cNvPr id="334" name="Shape 334"/>
            <p:cNvGrpSpPr/>
            <p:nvPr/>
          </p:nvGrpSpPr>
          <p:grpSpPr>
            <a:xfrm>
              <a:off x="0" y="0"/>
              <a:ext cx="1069634" cy="1464562"/>
              <a:chOff x="0" y="0"/>
              <a:chExt cx="1069634" cy="1464562"/>
            </a:xfrm>
          </p:grpSpPr>
          <p:pic>
            <p:nvPicPr>
              <p:cNvPr id="336" name="Picture 336"/>
              <p:cNvPicPr/>
              <p:nvPr/>
            </p:nvPicPr>
            <p:blipFill>
              <a:blip r:embed="rId6"/>
              <a:stretch/>
            </p:blipFill>
            <p:spPr>
              <a:xfrm>
                <a:off x="146319" y="411531"/>
                <a:ext cx="776994" cy="948620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337" name="Shape 337"/>
              <p:cNvSpPr/>
              <p:nvPr/>
            </p:nvSpPr>
            <p:spPr>
              <a:xfrm>
                <a:off x="0" y="0"/>
                <a:ext cx="1069634" cy="1464562"/>
              </a:xfrm>
              <a:custGeom>
                <a:avLst/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21600"/>
                  <a:gd name="ODFBottom" fmla="val 21600"/>
                  <a:gd name="ODFWidth" fmla="val 21600"/>
                  <a:gd name="ODFHeight" fmla="val 21600"/>
                </a:gdLst>
                <a:ahLst/>
                <a:cxnLst/>
                <a:rect l="OXMLTextRectL" t="OXMLTextRectT" r="OXMLTextRectR" b="OXMLTextRectB"/>
                <a:pathLst>
                  <a:path w="21600" h="21600">
                    <a:moveTo>
                      <a:pt x="19398" y="4231"/>
                    </a:moveTo>
                    <a:cubicBezTo>
                      <a:pt x="19157" y="5048"/>
                      <a:pt x="18623" y="5792"/>
                      <a:pt x="17904" y="6485"/>
                    </a:cubicBezTo>
                    <a:cubicBezTo>
                      <a:pt x="17057" y="7303"/>
                      <a:pt x="15963" y="8036"/>
                      <a:pt x="14802" y="8727"/>
                    </a:cubicBezTo>
                    <a:cubicBezTo>
                      <a:pt x="14404" y="8964"/>
                      <a:pt x="13970" y="9183"/>
                      <a:pt x="13553" y="9410"/>
                    </a:cubicBezTo>
                    <a:cubicBezTo>
                      <a:pt x="13129" y="9641"/>
                      <a:pt x="12689" y="9875"/>
                      <a:pt x="12365" y="10151"/>
                    </a:cubicBezTo>
                    <a:cubicBezTo>
                      <a:pt x="11760" y="10669"/>
                      <a:pt x="11823" y="10887"/>
                      <a:pt x="12177" y="11246"/>
                    </a:cubicBezTo>
                    <a:cubicBezTo>
                      <a:pt x="12326" y="11397"/>
                      <a:pt x="12531" y="11531"/>
                      <a:pt x="12730" y="11664"/>
                    </a:cubicBezTo>
                    <a:cubicBezTo>
                      <a:pt x="13139" y="11937"/>
                      <a:pt x="13612" y="12181"/>
                      <a:pt x="14075" y="12426"/>
                    </a:cubicBezTo>
                    <a:cubicBezTo>
                      <a:pt x="14323" y="12557"/>
                      <a:pt x="14569" y="12690"/>
                      <a:pt x="14802" y="12829"/>
                    </a:cubicBezTo>
                    <a:cubicBezTo>
                      <a:pt x="15963" y="13520"/>
                      <a:pt x="17057" y="14253"/>
                      <a:pt x="17904" y="15071"/>
                    </a:cubicBezTo>
                    <a:cubicBezTo>
                      <a:pt x="18623" y="15764"/>
                      <a:pt x="19157" y="16508"/>
                      <a:pt x="19398" y="17325"/>
                    </a:cubicBezTo>
                    <a:cubicBezTo>
                      <a:pt x="19496" y="17657"/>
                      <a:pt x="19501" y="17983"/>
                      <a:pt x="19422" y="18295"/>
                    </a:cubicBezTo>
                    <a:lnTo>
                      <a:pt x="2178" y="18295"/>
                    </a:lnTo>
                    <a:cubicBezTo>
                      <a:pt x="2099" y="17983"/>
                      <a:pt x="2104" y="17657"/>
                      <a:pt x="2202" y="17325"/>
                    </a:cubicBezTo>
                    <a:cubicBezTo>
                      <a:pt x="2443" y="16508"/>
                      <a:pt x="2977" y="15764"/>
                      <a:pt x="3696" y="15071"/>
                    </a:cubicBezTo>
                    <a:cubicBezTo>
                      <a:pt x="4543" y="14253"/>
                      <a:pt x="5637" y="13520"/>
                      <a:pt x="6798" y="12829"/>
                    </a:cubicBezTo>
                    <a:cubicBezTo>
                      <a:pt x="7031" y="12690"/>
                      <a:pt x="7278" y="12557"/>
                      <a:pt x="7525" y="12426"/>
                    </a:cubicBezTo>
                    <a:cubicBezTo>
                      <a:pt x="7988" y="12181"/>
                      <a:pt x="8461" y="11937"/>
                      <a:pt x="8870" y="11664"/>
                    </a:cubicBezTo>
                    <a:cubicBezTo>
                      <a:pt x="9069" y="11531"/>
                      <a:pt x="9274" y="11397"/>
                      <a:pt x="9423" y="11246"/>
                    </a:cubicBezTo>
                    <a:cubicBezTo>
                      <a:pt x="9777" y="10887"/>
                      <a:pt x="9840" y="10669"/>
                      <a:pt x="9235" y="10151"/>
                    </a:cubicBezTo>
                    <a:cubicBezTo>
                      <a:pt x="8911" y="9875"/>
                      <a:pt x="8471" y="9641"/>
                      <a:pt x="8047" y="9410"/>
                    </a:cubicBezTo>
                    <a:cubicBezTo>
                      <a:pt x="7630" y="9183"/>
                      <a:pt x="7196" y="8964"/>
                      <a:pt x="6798" y="8727"/>
                    </a:cubicBezTo>
                    <a:cubicBezTo>
                      <a:pt x="5637" y="8036"/>
                      <a:pt x="4543" y="7303"/>
                      <a:pt x="3696" y="6485"/>
                    </a:cubicBezTo>
                    <a:cubicBezTo>
                      <a:pt x="2977" y="5792"/>
                      <a:pt x="2443" y="5048"/>
                      <a:pt x="2202" y="4231"/>
                    </a:cubicBezTo>
                    <a:cubicBezTo>
                      <a:pt x="2109" y="3915"/>
                      <a:pt x="2098" y="3604"/>
                      <a:pt x="2165" y="3305"/>
                    </a:cubicBezTo>
                    <a:lnTo>
                      <a:pt x="19435" y="3305"/>
                    </a:lnTo>
                    <a:cubicBezTo>
                      <a:pt x="19502" y="3604"/>
                      <a:pt x="19491" y="3915"/>
                      <a:pt x="19398" y="4231"/>
                    </a:cubicBezTo>
                    <a:close/>
                    <a:moveTo>
                      <a:pt x="21600" y="2891"/>
                    </a:moveTo>
                    <a:lnTo>
                      <a:pt x="21600" y="414"/>
                    </a:lnTo>
                    <a:cubicBezTo>
                      <a:pt x="21600" y="300"/>
                      <a:pt x="21522" y="197"/>
                      <a:pt x="21396" y="122"/>
                    </a:cubicBezTo>
                    <a:cubicBezTo>
                      <a:pt x="21270" y="47"/>
                      <a:pt x="21097" y="0"/>
                      <a:pt x="20906" y="0"/>
                    </a:cubicBezTo>
                    <a:lnTo>
                      <a:pt x="694" y="0"/>
                    </a:lnTo>
                    <a:cubicBezTo>
                      <a:pt x="503" y="0"/>
                      <a:pt x="330" y="47"/>
                      <a:pt x="204" y="122"/>
                    </a:cubicBezTo>
                    <a:cubicBezTo>
                      <a:pt x="78" y="197"/>
                      <a:pt x="0" y="300"/>
                      <a:pt x="0" y="414"/>
                    </a:cubicBezTo>
                    <a:lnTo>
                      <a:pt x="0" y="2891"/>
                    </a:lnTo>
                    <a:cubicBezTo>
                      <a:pt x="0" y="3005"/>
                      <a:pt x="78" y="3108"/>
                      <a:pt x="204" y="3184"/>
                    </a:cubicBezTo>
                    <a:cubicBezTo>
                      <a:pt x="330" y="3259"/>
                      <a:pt x="503" y="3305"/>
                      <a:pt x="694" y="3305"/>
                    </a:cubicBezTo>
                    <a:lnTo>
                      <a:pt x="1468" y="3305"/>
                    </a:lnTo>
                    <a:cubicBezTo>
                      <a:pt x="1404" y="3627"/>
                      <a:pt x="1419" y="3961"/>
                      <a:pt x="1519" y="4303"/>
                    </a:cubicBezTo>
                    <a:cubicBezTo>
                      <a:pt x="1758" y="5121"/>
                      <a:pt x="2273" y="5907"/>
                      <a:pt x="3106" y="6703"/>
                    </a:cubicBezTo>
                    <a:cubicBezTo>
                      <a:pt x="3869" y="7434"/>
                      <a:pt x="4902" y="8163"/>
                      <a:pt x="6308" y="9020"/>
                    </a:cubicBezTo>
                    <a:cubicBezTo>
                      <a:pt x="6586" y="9190"/>
                      <a:pt x="6878" y="9352"/>
                      <a:pt x="7183" y="9504"/>
                    </a:cubicBezTo>
                    <a:cubicBezTo>
                      <a:pt x="7725" y="9774"/>
                      <a:pt x="8301" y="10026"/>
                      <a:pt x="8666" y="10389"/>
                    </a:cubicBezTo>
                    <a:cubicBezTo>
                      <a:pt x="8975" y="10696"/>
                      <a:pt x="8974" y="10804"/>
                      <a:pt x="8825" y="11036"/>
                    </a:cubicBezTo>
                    <a:cubicBezTo>
                      <a:pt x="8644" y="11317"/>
                      <a:pt x="8225" y="11524"/>
                      <a:pt x="7810" y="11715"/>
                    </a:cubicBezTo>
                    <a:cubicBezTo>
                      <a:pt x="7277" y="11962"/>
                      <a:pt x="6792" y="12236"/>
                      <a:pt x="6308" y="12536"/>
                    </a:cubicBezTo>
                    <a:cubicBezTo>
                      <a:pt x="4969" y="13363"/>
                      <a:pt x="3904" y="14093"/>
                      <a:pt x="3106" y="14852"/>
                    </a:cubicBezTo>
                    <a:cubicBezTo>
                      <a:pt x="2270" y="15647"/>
                      <a:pt x="1758" y="16435"/>
                      <a:pt x="1519" y="17253"/>
                    </a:cubicBezTo>
                    <a:cubicBezTo>
                      <a:pt x="1414" y="17610"/>
                      <a:pt x="1403" y="17960"/>
                      <a:pt x="1477" y="18295"/>
                    </a:cubicBezTo>
                    <a:lnTo>
                      <a:pt x="694" y="18295"/>
                    </a:lnTo>
                    <a:cubicBezTo>
                      <a:pt x="503" y="18295"/>
                      <a:pt x="330" y="18341"/>
                      <a:pt x="204" y="18416"/>
                    </a:cubicBezTo>
                    <a:cubicBezTo>
                      <a:pt x="78" y="18492"/>
                      <a:pt x="0" y="18595"/>
                      <a:pt x="0" y="18709"/>
                    </a:cubicBezTo>
                    <a:lnTo>
                      <a:pt x="0" y="21186"/>
                    </a:lnTo>
                    <a:cubicBezTo>
                      <a:pt x="0" y="21300"/>
                      <a:pt x="78" y="21403"/>
                      <a:pt x="204" y="21478"/>
                    </a:cubicBezTo>
                    <a:cubicBezTo>
                      <a:pt x="330" y="21553"/>
                      <a:pt x="503" y="21600"/>
                      <a:pt x="694" y="21600"/>
                    </a:cubicBezTo>
                    <a:lnTo>
                      <a:pt x="20906" y="21600"/>
                    </a:lnTo>
                    <a:cubicBezTo>
                      <a:pt x="21097" y="21600"/>
                      <a:pt x="21270" y="21553"/>
                      <a:pt x="21396" y="21478"/>
                    </a:cubicBezTo>
                    <a:cubicBezTo>
                      <a:pt x="21522" y="21403"/>
                      <a:pt x="21600" y="21300"/>
                      <a:pt x="21600" y="21186"/>
                    </a:cubicBezTo>
                    <a:lnTo>
                      <a:pt x="21600" y="18709"/>
                    </a:lnTo>
                    <a:cubicBezTo>
                      <a:pt x="21600" y="18595"/>
                      <a:pt x="21522" y="18492"/>
                      <a:pt x="21396" y="18416"/>
                    </a:cubicBezTo>
                    <a:cubicBezTo>
                      <a:pt x="21270" y="18341"/>
                      <a:pt x="21097" y="18295"/>
                      <a:pt x="20906" y="18295"/>
                    </a:cubicBezTo>
                    <a:lnTo>
                      <a:pt x="20123" y="18295"/>
                    </a:lnTo>
                    <a:cubicBezTo>
                      <a:pt x="20197" y="17960"/>
                      <a:pt x="20185" y="17610"/>
                      <a:pt x="20081" y="17253"/>
                    </a:cubicBezTo>
                    <a:cubicBezTo>
                      <a:pt x="19843" y="16434"/>
                      <a:pt x="19329" y="15646"/>
                      <a:pt x="18495" y="14853"/>
                    </a:cubicBezTo>
                    <a:cubicBezTo>
                      <a:pt x="17700" y="14096"/>
                      <a:pt x="16640" y="13366"/>
                      <a:pt x="15292" y="12535"/>
                    </a:cubicBezTo>
                    <a:cubicBezTo>
                      <a:pt x="14824" y="12247"/>
                      <a:pt x="14325" y="11964"/>
                      <a:pt x="13790" y="11716"/>
                    </a:cubicBezTo>
                    <a:cubicBezTo>
                      <a:pt x="13377" y="11524"/>
                      <a:pt x="12936" y="11330"/>
                      <a:pt x="12775" y="11036"/>
                    </a:cubicBezTo>
                    <a:cubicBezTo>
                      <a:pt x="12651" y="10809"/>
                      <a:pt x="12679" y="10650"/>
                      <a:pt x="12934" y="10389"/>
                    </a:cubicBezTo>
                    <a:cubicBezTo>
                      <a:pt x="13291" y="10023"/>
                      <a:pt x="13876" y="9774"/>
                      <a:pt x="14417" y="9504"/>
                    </a:cubicBezTo>
                    <a:cubicBezTo>
                      <a:pt x="14722" y="9351"/>
                      <a:pt x="15014" y="9190"/>
                      <a:pt x="15292" y="9020"/>
                    </a:cubicBezTo>
                    <a:cubicBezTo>
                      <a:pt x="16694" y="8166"/>
                      <a:pt x="17729" y="7436"/>
                      <a:pt x="18495" y="6703"/>
                    </a:cubicBezTo>
                    <a:cubicBezTo>
                      <a:pt x="19327" y="5907"/>
                      <a:pt x="19842" y="5120"/>
                      <a:pt x="20081" y="4303"/>
                    </a:cubicBezTo>
                    <a:cubicBezTo>
                      <a:pt x="20181" y="3961"/>
                      <a:pt x="20196" y="3627"/>
                      <a:pt x="20132" y="3305"/>
                    </a:cubicBezTo>
                    <a:lnTo>
                      <a:pt x="20906" y="3305"/>
                    </a:lnTo>
                    <a:cubicBezTo>
                      <a:pt x="21097" y="3305"/>
                      <a:pt x="21270" y="3259"/>
                      <a:pt x="21396" y="3184"/>
                    </a:cubicBezTo>
                    <a:cubicBezTo>
                      <a:pt x="21522" y="3108"/>
                      <a:pt x="21600" y="3005"/>
                      <a:pt x="21600" y="2891"/>
                    </a:cubicBezTo>
                    <a:close/>
                  </a:path>
                </a:pathLst>
              </a:custGeom>
              <a:solidFill>
                <a:srgbClr val="DADADA"/>
              </a:solidFill>
              <a:ln w="12700">
                <a:noFill/>
              </a:ln>
            </p:spPr>
            <p:txBody>
              <a:bodyPr wrap="square" lIns="25313" tIns="25313" rIns="25313" bIns="25313" anchor="ctr">
                <a:noAutofit/>
              </a:bodyPr>
              <a:lstStyle/>
              <a:p>
                <a:pPr marL="0" indent="0" algn="l"/>
                <a:endParaRPr sz="1993">
                  <a:solidFill>
                    <a:srgbClr val="FFFFFF"/>
                  </a:solidFill>
                  <a:latin typeface="Gill Sans"/>
                  <a:ea typeface="Gill Sans"/>
                  <a:cs typeface="Gill Sans"/>
                </a:endParaRPr>
              </a:p>
            </p:txBody>
          </p:sp>
        </p:grpSp>
        <p:grpSp>
          <p:nvGrpSpPr>
            <p:cNvPr id="338" name="Shape 338"/>
            <p:cNvGrpSpPr/>
            <p:nvPr/>
          </p:nvGrpSpPr>
          <p:grpSpPr>
            <a:xfrm>
              <a:off x="2761941" y="0"/>
              <a:ext cx="1069633" cy="1464562"/>
              <a:chOff x="0" y="0"/>
              <a:chExt cx="1069633" cy="1464562"/>
            </a:xfrm>
          </p:grpSpPr>
          <p:pic>
            <p:nvPicPr>
              <p:cNvPr id="340" name="Picture 340"/>
              <p:cNvPicPr/>
              <p:nvPr/>
            </p:nvPicPr>
            <p:blipFill>
              <a:blip r:embed="rId7"/>
              <a:stretch/>
            </p:blipFill>
            <p:spPr>
              <a:xfrm>
                <a:off x="146319" y="1000046"/>
                <a:ext cx="776994" cy="355870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341" name="Shape 341"/>
              <p:cNvSpPr/>
              <p:nvPr/>
            </p:nvSpPr>
            <p:spPr>
              <a:xfrm>
                <a:off x="0" y="0"/>
                <a:ext cx="1069633" cy="1464562"/>
              </a:xfrm>
              <a:custGeom>
                <a:avLst/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21600"/>
                  <a:gd name="ODFBottom" fmla="val 21600"/>
                  <a:gd name="ODFWidth" fmla="val 21600"/>
                  <a:gd name="ODFHeight" fmla="val 21600"/>
                </a:gdLst>
                <a:ahLst/>
                <a:cxnLst/>
                <a:rect l="OXMLTextRectL" t="OXMLTextRectT" r="OXMLTextRectR" b="OXMLTextRectB"/>
                <a:pathLst>
                  <a:path w="21600" h="21600">
                    <a:moveTo>
                      <a:pt x="19398" y="4231"/>
                    </a:moveTo>
                    <a:cubicBezTo>
                      <a:pt x="19157" y="5048"/>
                      <a:pt x="18623" y="5792"/>
                      <a:pt x="17904" y="6485"/>
                    </a:cubicBezTo>
                    <a:cubicBezTo>
                      <a:pt x="17057" y="7303"/>
                      <a:pt x="15963" y="8036"/>
                      <a:pt x="14802" y="8727"/>
                    </a:cubicBezTo>
                    <a:cubicBezTo>
                      <a:pt x="14404" y="8964"/>
                      <a:pt x="13970" y="9183"/>
                      <a:pt x="13553" y="9410"/>
                    </a:cubicBezTo>
                    <a:cubicBezTo>
                      <a:pt x="13129" y="9641"/>
                      <a:pt x="12689" y="9875"/>
                      <a:pt x="12365" y="10151"/>
                    </a:cubicBezTo>
                    <a:cubicBezTo>
                      <a:pt x="11760" y="10669"/>
                      <a:pt x="11823" y="10887"/>
                      <a:pt x="12177" y="11246"/>
                    </a:cubicBezTo>
                    <a:cubicBezTo>
                      <a:pt x="12326" y="11397"/>
                      <a:pt x="12531" y="11531"/>
                      <a:pt x="12730" y="11664"/>
                    </a:cubicBezTo>
                    <a:cubicBezTo>
                      <a:pt x="13139" y="11937"/>
                      <a:pt x="13612" y="12181"/>
                      <a:pt x="14075" y="12426"/>
                    </a:cubicBezTo>
                    <a:cubicBezTo>
                      <a:pt x="14323" y="12557"/>
                      <a:pt x="14569" y="12690"/>
                      <a:pt x="14802" y="12829"/>
                    </a:cubicBezTo>
                    <a:cubicBezTo>
                      <a:pt x="15963" y="13520"/>
                      <a:pt x="17057" y="14253"/>
                      <a:pt x="17904" y="15071"/>
                    </a:cubicBezTo>
                    <a:cubicBezTo>
                      <a:pt x="18623" y="15764"/>
                      <a:pt x="19157" y="16508"/>
                      <a:pt x="19398" y="17325"/>
                    </a:cubicBezTo>
                    <a:cubicBezTo>
                      <a:pt x="19496" y="17657"/>
                      <a:pt x="19501" y="17983"/>
                      <a:pt x="19422" y="18295"/>
                    </a:cubicBezTo>
                    <a:lnTo>
                      <a:pt x="2178" y="18295"/>
                    </a:lnTo>
                    <a:cubicBezTo>
                      <a:pt x="2099" y="17983"/>
                      <a:pt x="2104" y="17657"/>
                      <a:pt x="2202" y="17325"/>
                    </a:cubicBezTo>
                    <a:cubicBezTo>
                      <a:pt x="2443" y="16508"/>
                      <a:pt x="2977" y="15764"/>
                      <a:pt x="3696" y="15071"/>
                    </a:cubicBezTo>
                    <a:cubicBezTo>
                      <a:pt x="4543" y="14253"/>
                      <a:pt x="5637" y="13520"/>
                      <a:pt x="6798" y="12829"/>
                    </a:cubicBezTo>
                    <a:cubicBezTo>
                      <a:pt x="7031" y="12690"/>
                      <a:pt x="7278" y="12557"/>
                      <a:pt x="7525" y="12426"/>
                    </a:cubicBezTo>
                    <a:cubicBezTo>
                      <a:pt x="7988" y="12181"/>
                      <a:pt x="8461" y="11937"/>
                      <a:pt x="8870" y="11664"/>
                    </a:cubicBezTo>
                    <a:cubicBezTo>
                      <a:pt x="9069" y="11531"/>
                      <a:pt x="9274" y="11397"/>
                      <a:pt x="9423" y="11246"/>
                    </a:cubicBezTo>
                    <a:cubicBezTo>
                      <a:pt x="9777" y="10887"/>
                      <a:pt x="9840" y="10669"/>
                      <a:pt x="9235" y="10151"/>
                    </a:cubicBezTo>
                    <a:cubicBezTo>
                      <a:pt x="8911" y="9875"/>
                      <a:pt x="8471" y="9641"/>
                      <a:pt x="8047" y="9410"/>
                    </a:cubicBezTo>
                    <a:cubicBezTo>
                      <a:pt x="7630" y="9183"/>
                      <a:pt x="7196" y="8964"/>
                      <a:pt x="6798" y="8727"/>
                    </a:cubicBezTo>
                    <a:cubicBezTo>
                      <a:pt x="5637" y="8036"/>
                      <a:pt x="4543" y="7303"/>
                      <a:pt x="3696" y="6485"/>
                    </a:cubicBezTo>
                    <a:cubicBezTo>
                      <a:pt x="2977" y="5792"/>
                      <a:pt x="2443" y="5048"/>
                      <a:pt x="2202" y="4231"/>
                    </a:cubicBezTo>
                    <a:cubicBezTo>
                      <a:pt x="2109" y="3915"/>
                      <a:pt x="2098" y="3604"/>
                      <a:pt x="2165" y="3305"/>
                    </a:cubicBezTo>
                    <a:lnTo>
                      <a:pt x="19435" y="3305"/>
                    </a:lnTo>
                    <a:cubicBezTo>
                      <a:pt x="19502" y="3604"/>
                      <a:pt x="19491" y="3915"/>
                      <a:pt x="19398" y="4231"/>
                    </a:cubicBezTo>
                    <a:close/>
                    <a:moveTo>
                      <a:pt x="21600" y="2891"/>
                    </a:moveTo>
                    <a:lnTo>
                      <a:pt x="21600" y="414"/>
                    </a:lnTo>
                    <a:cubicBezTo>
                      <a:pt x="21600" y="300"/>
                      <a:pt x="21522" y="197"/>
                      <a:pt x="21396" y="122"/>
                    </a:cubicBezTo>
                    <a:cubicBezTo>
                      <a:pt x="21270" y="47"/>
                      <a:pt x="21097" y="0"/>
                      <a:pt x="20906" y="0"/>
                    </a:cubicBezTo>
                    <a:lnTo>
                      <a:pt x="694" y="0"/>
                    </a:lnTo>
                    <a:cubicBezTo>
                      <a:pt x="503" y="0"/>
                      <a:pt x="330" y="47"/>
                      <a:pt x="204" y="122"/>
                    </a:cubicBezTo>
                    <a:cubicBezTo>
                      <a:pt x="78" y="197"/>
                      <a:pt x="0" y="300"/>
                      <a:pt x="0" y="414"/>
                    </a:cubicBezTo>
                    <a:lnTo>
                      <a:pt x="0" y="2891"/>
                    </a:lnTo>
                    <a:cubicBezTo>
                      <a:pt x="0" y="3005"/>
                      <a:pt x="78" y="3108"/>
                      <a:pt x="204" y="3184"/>
                    </a:cubicBezTo>
                    <a:cubicBezTo>
                      <a:pt x="330" y="3259"/>
                      <a:pt x="503" y="3305"/>
                      <a:pt x="694" y="3305"/>
                    </a:cubicBezTo>
                    <a:lnTo>
                      <a:pt x="1468" y="3305"/>
                    </a:lnTo>
                    <a:cubicBezTo>
                      <a:pt x="1404" y="3627"/>
                      <a:pt x="1419" y="3961"/>
                      <a:pt x="1519" y="4303"/>
                    </a:cubicBezTo>
                    <a:cubicBezTo>
                      <a:pt x="1758" y="5121"/>
                      <a:pt x="2273" y="5907"/>
                      <a:pt x="3106" y="6703"/>
                    </a:cubicBezTo>
                    <a:cubicBezTo>
                      <a:pt x="3869" y="7434"/>
                      <a:pt x="4902" y="8163"/>
                      <a:pt x="6308" y="9020"/>
                    </a:cubicBezTo>
                    <a:cubicBezTo>
                      <a:pt x="6586" y="9190"/>
                      <a:pt x="6878" y="9352"/>
                      <a:pt x="7183" y="9504"/>
                    </a:cubicBezTo>
                    <a:cubicBezTo>
                      <a:pt x="7725" y="9774"/>
                      <a:pt x="8301" y="10026"/>
                      <a:pt x="8666" y="10389"/>
                    </a:cubicBezTo>
                    <a:cubicBezTo>
                      <a:pt x="8975" y="10696"/>
                      <a:pt x="8974" y="10804"/>
                      <a:pt x="8825" y="11036"/>
                    </a:cubicBezTo>
                    <a:cubicBezTo>
                      <a:pt x="8644" y="11317"/>
                      <a:pt x="8225" y="11524"/>
                      <a:pt x="7810" y="11715"/>
                    </a:cubicBezTo>
                    <a:cubicBezTo>
                      <a:pt x="7277" y="11962"/>
                      <a:pt x="6792" y="12236"/>
                      <a:pt x="6308" y="12536"/>
                    </a:cubicBezTo>
                    <a:cubicBezTo>
                      <a:pt x="4969" y="13363"/>
                      <a:pt x="3904" y="14093"/>
                      <a:pt x="3106" y="14852"/>
                    </a:cubicBezTo>
                    <a:cubicBezTo>
                      <a:pt x="2270" y="15647"/>
                      <a:pt x="1758" y="16435"/>
                      <a:pt x="1519" y="17253"/>
                    </a:cubicBezTo>
                    <a:cubicBezTo>
                      <a:pt x="1414" y="17610"/>
                      <a:pt x="1403" y="17960"/>
                      <a:pt x="1477" y="18295"/>
                    </a:cubicBezTo>
                    <a:lnTo>
                      <a:pt x="694" y="18295"/>
                    </a:lnTo>
                    <a:cubicBezTo>
                      <a:pt x="503" y="18295"/>
                      <a:pt x="330" y="18341"/>
                      <a:pt x="204" y="18416"/>
                    </a:cubicBezTo>
                    <a:cubicBezTo>
                      <a:pt x="78" y="18492"/>
                      <a:pt x="0" y="18595"/>
                      <a:pt x="0" y="18709"/>
                    </a:cubicBezTo>
                    <a:lnTo>
                      <a:pt x="0" y="21186"/>
                    </a:lnTo>
                    <a:cubicBezTo>
                      <a:pt x="0" y="21300"/>
                      <a:pt x="78" y="21403"/>
                      <a:pt x="204" y="21478"/>
                    </a:cubicBezTo>
                    <a:cubicBezTo>
                      <a:pt x="330" y="21553"/>
                      <a:pt x="503" y="21600"/>
                      <a:pt x="694" y="21600"/>
                    </a:cubicBezTo>
                    <a:lnTo>
                      <a:pt x="20906" y="21600"/>
                    </a:lnTo>
                    <a:cubicBezTo>
                      <a:pt x="21097" y="21600"/>
                      <a:pt x="21270" y="21553"/>
                      <a:pt x="21396" y="21478"/>
                    </a:cubicBezTo>
                    <a:cubicBezTo>
                      <a:pt x="21522" y="21403"/>
                      <a:pt x="21600" y="21300"/>
                      <a:pt x="21600" y="21186"/>
                    </a:cubicBezTo>
                    <a:lnTo>
                      <a:pt x="21600" y="18709"/>
                    </a:lnTo>
                    <a:cubicBezTo>
                      <a:pt x="21600" y="18595"/>
                      <a:pt x="21522" y="18492"/>
                      <a:pt x="21396" y="18416"/>
                    </a:cubicBezTo>
                    <a:cubicBezTo>
                      <a:pt x="21270" y="18341"/>
                      <a:pt x="21097" y="18295"/>
                      <a:pt x="20906" y="18295"/>
                    </a:cubicBezTo>
                    <a:lnTo>
                      <a:pt x="20123" y="18295"/>
                    </a:lnTo>
                    <a:cubicBezTo>
                      <a:pt x="20197" y="17960"/>
                      <a:pt x="20185" y="17610"/>
                      <a:pt x="20081" y="17253"/>
                    </a:cubicBezTo>
                    <a:cubicBezTo>
                      <a:pt x="19843" y="16434"/>
                      <a:pt x="19329" y="15646"/>
                      <a:pt x="18495" y="14853"/>
                    </a:cubicBezTo>
                    <a:cubicBezTo>
                      <a:pt x="17700" y="14096"/>
                      <a:pt x="16640" y="13366"/>
                      <a:pt x="15292" y="12535"/>
                    </a:cubicBezTo>
                    <a:cubicBezTo>
                      <a:pt x="14824" y="12247"/>
                      <a:pt x="14325" y="11964"/>
                      <a:pt x="13790" y="11716"/>
                    </a:cubicBezTo>
                    <a:cubicBezTo>
                      <a:pt x="13377" y="11524"/>
                      <a:pt x="12936" y="11330"/>
                      <a:pt x="12775" y="11036"/>
                    </a:cubicBezTo>
                    <a:cubicBezTo>
                      <a:pt x="12651" y="10809"/>
                      <a:pt x="12679" y="10650"/>
                      <a:pt x="12934" y="10389"/>
                    </a:cubicBezTo>
                    <a:cubicBezTo>
                      <a:pt x="13291" y="10023"/>
                      <a:pt x="13876" y="9774"/>
                      <a:pt x="14417" y="9504"/>
                    </a:cubicBezTo>
                    <a:cubicBezTo>
                      <a:pt x="14722" y="9351"/>
                      <a:pt x="15014" y="9190"/>
                      <a:pt x="15292" y="9020"/>
                    </a:cubicBezTo>
                    <a:cubicBezTo>
                      <a:pt x="16694" y="8166"/>
                      <a:pt x="17729" y="7436"/>
                      <a:pt x="18495" y="6703"/>
                    </a:cubicBezTo>
                    <a:cubicBezTo>
                      <a:pt x="19327" y="5907"/>
                      <a:pt x="19842" y="5120"/>
                      <a:pt x="20081" y="4303"/>
                    </a:cubicBezTo>
                    <a:cubicBezTo>
                      <a:pt x="20181" y="3961"/>
                      <a:pt x="20196" y="3627"/>
                      <a:pt x="20132" y="3305"/>
                    </a:cubicBezTo>
                    <a:lnTo>
                      <a:pt x="20906" y="3305"/>
                    </a:lnTo>
                    <a:cubicBezTo>
                      <a:pt x="21097" y="3305"/>
                      <a:pt x="21270" y="3259"/>
                      <a:pt x="21396" y="3184"/>
                    </a:cubicBezTo>
                    <a:cubicBezTo>
                      <a:pt x="21522" y="3108"/>
                      <a:pt x="21600" y="3005"/>
                      <a:pt x="21600" y="2891"/>
                    </a:cubicBezTo>
                    <a:close/>
                  </a:path>
                </a:pathLst>
              </a:custGeom>
              <a:solidFill>
                <a:srgbClr val="DADADA"/>
              </a:solidFill>
              <a:ln w="12700">
                <a:noFill/>
              </a:ln>
            </p:spPr>
            <p:txBody>
              <a:bodyPr wrap="square" lIns="25313" tIns="25313" rIns="25313" bIns="25313" anchor="ctr">
                <a:noAutofit/>
              </a:bodyPr>
              <a:lstStyle/>
              <a:p>
                <a:pPr marL="0" indent="0" algn="l"/>
                <a:endParaRPr sz="1993">
                  <a:solidFill>
                    <a:srgbClr val="FFFFFF"/>
                  </a:solidFill>
                  <a:latin typeface="Gill Sans"/>
                  <a:ea typeface="Gill Sans"/>
                  <a:cs typeface="Gill Sans"/>
                </a:endParaRPr>
              </a:p>
            </p:txBody>
          </p:sp>
        </p:grpSp>
      </p:grpSp>
      <p:sp>
        <p:nvSpPr>
          <p:cNvPr id="342" name="Shape 342"/>
          <p:cNvSpPr/>
          <p:nvPr/>
        </p:nvSpPr>
        <p:spPr>
          <a:xfrm>
            <a:off x="9146742" y="4312227"/>
            <a:ext cx="2161068" cy="1094984"/>
          </a:xfrm>
          <a:prstGeom prst="roundRect">
            <a:avLst>
              <a:gd name="adj" fmla="val 36653"/>
            </a:avLst>
          </a:prstGeom>
          <a:solidFill>
            <a:srgbClr val="76C5F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9198696" y="4468091"/>
            <a:ext cx="2195542" cy="792420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600" b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12 МЕСЯЦЕВ </a:t>
            </a:r>
            <a:r>
              <a:rPr sz="1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ВОЕННАЯ СЛУЖБА ПО ПРИЗЫВУ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6540356" y="4303568"/>
            <a:ext cx="2290954" cy="1155597"/>
          </a:xfrm>
          <a:prstGeom prst="roundRect">
            <a:avLst>
              <a:gd name="adj" fmla="val 36653"/>
            </a:avLst>
          </a:prstGeom>
          <a:solidFill>
            <a:srgbClr val="76C5F0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6549015" y="4468091"/>
            <a:ext cx="2290792" cy="904853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noAutofit/>
          </a:bodyPr>
          <a:lstStyle/>
          <a:p>
            <a:pPr marL="0" indent="0" algn="ctr"/>
            <a:r>
              <a:rPr sz="1600" b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21 МЕСЯЦ </a:t>
            </a:r>
            <a:r>
              <a:rPr sz="1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АЛЬТЕРНАТИВНАЯ ГРАЖДАНСКАЯ СЛУЖБА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 idx="4294967295"/>
          </p:nvPr>
        </p:nvSpPr>
        <p:spPr>
          <a:xfrm>
            <a:off x="2790969" y="2173431"/>
            <a:ext cx="6169267" cy="706865"/>
          </a:xfrm>
          <a:prstGeom prst="rect">
            <a:avLst/>
          </a:prstGeom>
          <a:ln w="0">
            <a:noFill/>
            <a:headEnd type="none" w="med" len="med"/>
            <a:tailEnd type="none" w="med" len="med"/>
          </a:ln>
        </p:spPr>
        <p:txBody>
          <a:bodyPr wrap="square" lIns="86402" tIns="43201" rIns="86402" bIns="43201" anchor="b">
            <a:noAutofit/>
          </a:bodyPr>
          <a:lstStyle>
            <a:defPPr/>
            <a:lvl1pPr marL="216000" lvl="0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1pPr>
            <a:lvl2pPr marL="432000" lvl="1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2pPr>
            <a:lvl3pPr marL="648000" lvl="2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3pPr>
            <a:lvl4pPr marL="864000" lvl="3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4pPr>
            <a:lvl5pPr marL="1080000" lvl="4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5pPr>
            <a:lvl6pPr marL="1296000" lvl="5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6pPr>
            <a:lvl7pPr marL="1512000" lvl="6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7pPr>
            <a:lvl8pPr marL="1728000" lvl="7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8pPr>
            <a:lvl9pPr marL="1944000" lvl="8" indent="-216000" algn="l">
              <a:lnSpc>
                <a:spcPct val="100000"/>
              </a:lnSpc>
              <a:buSzPts val="809"/>
              <a:buFont typeface="StarSymbol"/>
              <a:buChar char="●"/>
              <a:defRPr sz="1800" b="0" i="0" u="none" strike="noStrike" cap="none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755"/>
              </a:spcAft>
              <a:buNone/>
            </a:pPr>
            <a:r>
              <a:rPr sz="4000" b="1">
                <a:latin typeface="PT Astra Serif"/>
                <a:ea typeface="PT Astra Serif"/>
                <a:cs typeface="PT Astra Serif"/>
              </a:rPr>
              <a:t>Спасибо за внимание!</a:t>
            </a:r>
            <a:endParaRPr sz="4000"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880" y="-29594"/>
            <a:ext cx="11518391" cy="436434"/>
          </a:xfrm>
          <a:prstGeom prst="rect">
            <a:avLst/>
          </a:prstGeom>
          <a:blipFill>
            <a:blip r:embed="rId2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880" y="6043404"/>
            <a:ext cx="11518391" cy="436433"/>
          </a:xfrm>
          <a:prstGeom prst="rect">
            <a:avLst/>
          </a:prstGeom>
          <a:blipFill>
            <a:blip r:embed="rId2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3754963" y="5047736"/>
            <a:ext cx="4368763" cy="1667837"/>
          </a:xfrm>
          <a:prstGeom prst="rect">
            <a:avLst/>
          </a:prstGeom>
          <a:blipFill>
            <a:blip r:embed="rId3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738764" y="1376795"/>
            <a:ext cx="3019562" cy="4411253"/>
            <a:chOff x="0" y="0"/>
            <a:chExt cx="3019562" cy="4411253"/>
          </a:xfrm>
        </p:grpSpPr>
        <p:pic>
          <p:nvPicPr>
            <p:cNvPr id="76" name="Picture 76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3019562" cy="4411253"/>
            </a:xfrm>
            <a:prstGeom prst="rect">
              <a:avLst/>
            </a:prstGeom>
          </p:spPr>
        </p:pic>
        <p:sp>
          <p:nvSpPr>
            <p:cNvPr id="77" name="Shape 77"/>
            <p:cNvSpPr txBox="1"/>
            <p:nvPr/>
          </p:nvSpPr>
          <p:spPr>
            <a:xfrm>
              <a:off x="1088219" y="1334502"/>
              <a:ext cx="987477" cy="2236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8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Промышленная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x="1693060" y="224544"/>
              <a:ext cx="538787" cy="2236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800">
                  <a:solidFill>
                    <a:srgbClr val="186580"/>
                  </a:solidFill>
                  <a:latin typeface="+mn-lt"/>
                  <a:ea typeface="+mn-ea"/>
                  <a:cs typeface="+mn-cs"/>
                </a:rPr>
                <a:t>Тисуль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2212202" y="226604"/>
              <a:ext cx="519044" cy="2236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8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Тяжин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1" name="Picture 81"/>
          <p:cNvPicPr/>
          <p:nvPr/>
        </p:nvPicPr>
        <p:blipFill>
          <a:blip r:embed="rId3"/>
          <a:stretch/>
        </p:blipFill>
        <p:spPr>
          <a:xfrm>
            <a:off x="10194492" y="320386"/>
            <a:ext cx="1497510" cy="1260215"/>
          </a:xfrm>
          <a:prstGeom prst="rect">
            <a:avLst/>
          </a:prstGeom>
        </p:spPr>
      </p:pic>
      <p:sp>
        <p:nvSpPr>
          <p:cNvPr id="82" name="Shape 82"/>
          <p:cNvSpPr txBox="1"/>
          <p:nvPr/>
        </p:nvSpPr>
        <p:spPr>
          <a:xfrm>
            <a:off x="851333" y="718704"/>
            <a:ext cx="7065517" cy="726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1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r>
              <a:rPr sz="24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ЗДРАВООХРАНЕНИЕ КУЗБАССА</a:t>
            </a:r>
            <a:endParaRPr sz="2400" b="1">
              <a:latin typeface="PT Serif"/>
              <a:ea typeface="PT Serif"/>
              <a:cs typeface="PT Serif"/>
            </a:endParaRPr>
          </a:p>
          <a:p>
            <a:endParaRPr b="1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83" name="Shape 83"/>
          <p:cNvSpPr/>
          <p:nvPr/>
        </p:nvSpPr>
        <p:spPr>
          <a:xfrm flipV="1">
            <a:off x="885969" y="1376795"/>
            <a:ext cx="5152159" cy="25977"/>
          </a:xfrm>
          <a:prstGeom prst="line">
            <a:avLst/>
          </a:prstGeom>
          <a:ln w="57150">
            <a:solidFill>
              <a:schemeClr val="tx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45720" tIns="45720" rIns="45720" bIns="45720" anchor="t">
            <a:noAutofit/>
          </a:bodyPr>
          <a:lstStyle/>
          <a:p>
            <a:endParaRPr>
              <a:solidFill>
                <a:srgbClr val="17375E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352595" y="2003411"/>
            <a:ext cx="6737037" cy="3438523"/>
          </a:xfrm>
          <a:prstGeom prst="roundRect">
            <a:avLst>
              <a:gd name="adj" fmla="val 36653"/>
            </a:avLst>
          </a:prstGeom>
          <a:solidFill>
            <a:srgbClr val="76C5F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4661333" y="2190750"/>
            <a:ext cx="6240891" cy="2982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sz="2000" b="1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НА ТЕРРИТОРИИ КУЗБАССА </a:t>
            </a:r>
            <a:endParaRPr sz="1800" b="1">
              <a:solidFill>
                <a:srgbClr val="17375E"/>
              </a:solidFill>
              <a:latin typeface="PT Serif"/>
              <a:ea typeface="PT Serif"/>
              <a:cs typeface="PT Serif"/>
            </a:endParaRPr>
          </a:p>
          <a:p>
            <a:pPr marL="0" indent="0" algn="ctr">
              <a:lnSpc>
                <a:spcPct val="150000"/>
              </a:lnSpc>
            </a:pPr>
            <a:r>
              <a:rPr sz="2000" b="1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В ВЕДЕНИИ МИНИСТЕРСТВА ЗДРАВООХРАНЕНИЯ ОСУЩЕСТВЛЯЮТ МЕДИЦИНСКУЮ ДЕЯТЕЛЬНОСТЬ </a:t>
            </a:r>
            <a:endParaRPr sz="1800" b="1">
              <a:solidFill>
                <a:srgbClr val="17375E"/>
              </a:solidFill>
              <a:latin typeface="PT Serif"/>
              <a:ea typeface="PT Serif"/>
              <a:cs typeface="PT Serif"/>
            </a:endParaRPr>
          </a:p>
          <a:p>
            <a:pPr marL="0" indent="0" algn="ctr">
              <a:lnSpc>
                <a:spcPct val="150000"/>
              </a:lnSpc>
            </a:pPr>
            <a:r>
              <a:rPr sz="3200" b="1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107 </a:t>
            </a:r>
            <a:endParaRPr sz="1800" b="1">
              <a:solidFill>
                <a:srgbClr val="17375E"/>
              </a:solidFill>
              <a:latin typeface="PT Serif"/>
              <a:ea typeface="PT Serif"/>
              <a:cs typeface="PT Serif"/>
            </a:endParaRPr>
          </a:p>
          <a:p>
            <a:pPr marL="0" indent="0" algn="ctr">
              <a:lnSpc>
                <a:spcPct val="150000"/>
              </a:lnSpc>
            </a:pPr>
            <a:r>
              <a:rPr sz="2000" b="1">
                <a:solidFill>
                  <a:srgbClr val="17375E"/>
                </a:solidFill>
                <a:latin typeface="PT Serif"/>
                <a:ea typeface="PT Serif"/>
                <a:cs typeface="PT Serif"/>
              </a:rPr>
              <a:t>МЕДИЦИНСКИХ ОРГАНИЗАЦИЙ.</a:t>
            </a:r>
            <a:endParaRPr sz="1800" b="1">
              <a:solidFill>
                <a:srgbClr val="17375E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742" y="8659"/>
            <a:ext cx="11518391" cy="326560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308860" y="3720097"/>
            <a:ext cx="3900555" cy="1831630"/>
          </a:xfrm>
          <a:prstGeom prst="roundRect">
            <a:avLst>
              <a:gd name="adj" fmla="val 36653"/>
            </a:avLst>
          </a:prstGeom>
          <a:solidFill>
            <a:srgbClr val="76C5F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922282" y="3709584"/>
            <a:ext cx="3900555" cy="1831631"/>
          </a:xfrm>
          <a:prstGeom prst="roundRect">
            <a:avLst>
              <a:gd name="adj" fmla="val 36653"/>
            </a:avLst>
          </a:prstGeom>
          <a:solidFill>
            <a:srgbClr val="76C5F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1809413" y="2236788"/>
            <a:ext cx="11522074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368425" y="2236788"/>
            <a:ext cx="9720263" cy="218521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Условие по привлечению и закреплению  специалистов на рабочих местах на федеральном и региональном уровнях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ctr"/>
            <a:endParaRPr sz="1800" b="1">
              <a:solidFill>
                <a:srgbClr val="3B4555"/>
              </a:solidFill>
              <a:latin typeface="Tahoma"/>
              <a:ea typeface="Tahoma"/>
              <a:cs typeface="Tahoma"/>
            </a:endParaRPr>
          </a:p>
          <a:p>
            <a:pPr marL="0" indent="0" algn="l"/>
            <a:endParaRPr sz="180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pPr marL="0" indent="0" algn="l"/>
            <a:endParaRPr sz="180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pPr marL="0" indent="0" algn="l"/>
            <a:endParaRPr sz="1800" b="1">
              <a:solidFill>
                <a:srgbClr val="3B4555"/>
              </a:solidFill>
              <a:latin typeface="Tahoma"/>
              <a:ea typeface="Tahoma"/>
              <a:cs typeface="Tahoma"/>
            </a:endParaRPr>
          </a:p>
          <a:p>
            <a:pPr marL="0" indent="0" algn="l"/>
            <a:endParaRPr sz="2400">
              <a:solidFill>
                <a:srgbClr val="3B4555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160588" y="4392613"/>
            <a:ext cx="5970586" cy="13843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endParaRPr sz="2800" spc="-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2800" spc="-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2800" spc="-1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929233" y="3979318"/>
            <a:ext cx="3960811" cy="12001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rgbClr val="3B4555"/>
                </a:solidFill>
                <a:latin typeface="PT Serif"/>
                <a:ea typeface="PT Serif"/>
                <a:cs typeface="PT Serif"/>
              </a:rPr>
              <a:t>Меры социальной поддержки 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ctr"/>
            <a:r>
              <a:rPr sz="2400" b="1">
                <a:solidFill>
                  <a:schemeClr val="bg1"/>
                </a:solidFill>
                <a:latin typeface="PT Serif"/>
                <a:ea typeface="PT Serif"/>
                <a:cs typeface="PT Serif"/>
              </a:rPr>
              <a:t>федерального уровня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202651" y="4087090"/>
            <a:ext cx="4032248" cy="100584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rgbClr val="3B4555"/>
                </a:solidFill>
                <a:latin typeface="PT Serif"/>
                <a:ea typeface="PT Serif"/>
                <a:cs typeface="PT Serif"/>
              </a:rPr>
              <a:t>Меры социальной поддержки 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ctr"/>
            <a:r>
              <a:rPr sz="2400" b="1">
                <a:solidFill>
                  <a:schemeClr val="bg1"/>
                </a:solidFill>
                <a:latin typeface="PT Serif"/>
                <a:ea typeface="PT Serif"/>
                <a:cs typeface="PT Serif"/>
              </a:rPr>
              <a:t>регионального уровня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96" name="Shape 96"/>
          <p:cNvSpPr/>
          <p:nvPr/>
        </p:nvSpPr>
        <p:spPr>
          <a:xfrm rot="2654328">
            <a:off x="3449413" y="2831379"/>
            <a:ext cx="144462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Shape 97"/>
          <p:cNvSpPr/>
          <p:nvPr/>
        </p:nvSpPr>
        <p:spPr>
          <a:xfrm rot="19021083">
            <a:off x="7715047" y="2841554"/>
            <a:ext cx="138110" cy="869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981219" y="389659"/>
            <a:ext cx="9451975" cy="59944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2000" b="1">
              <a:solidFill>
                <a:srgbClr val="4F81BD"/>
              </a:solidFill>
              <a:latin typeface="Tahoma"/>
              <a:ea typeface="Tahoma"/>
              <a:cs typeface="Tahoma"/>
            </a:endParaRPr>
          </a:p>
          <a:p>
            <a:r>
              <a:rPr sz="20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 РЕГИОНЕ СОЗДАНЫ ВСЕ УСЛОВИЯ ПО ПРИВЛЕЧЕНИЮ КАДРОВ</a:t>
            </a:r>
            <a:endParaRPr sz="2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</p:txBody>
      </p:sp>
      <p:pic>
        <p:nvPicPr>
          <p:cNvPr id="100" name="Picture 100"/>
          <p:cNvPicPr/>
          <p:nvPr/>
        </p:nvPicPr>
        <p:blipFill>
          <a:blip r:embed="rId2"/>
          <a:stretch/>
        </p:blipFill>
        <p:spPr>
          <a:xfrm>
            <a:off x="9830810" y="181840"/>
            <a:ext cx="1921806" cy="1632556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1080249" y="1265238"/>
            <a:ext cx="8483959" cy="0"/>
          </a:xfrm>
          <a:prstGeom prst="line">
            <a:avLst/>
          </a:prstGeom>
          <a:ln w="57150">
            <a:solidFill>
              <a:srgbClr val="1F497D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2" name="Shape 102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3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1024514" y="467590"/>
            <a:ext cx="9451975" cy="9042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32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РЕГИОНАЛЬНЫЕ МЕРЫ </a:t>
            </a:r>
            <a:endParaRPr>
              <a:latin typeface="PT Serif"/>
              <a:ea typeface="PT Serif"/>
              <a:cs typeface="PT Serif"/>
            </a:endParaRPr>
          </a:p>
          <a:p>
            <a:r>
              <a:rPr sz="3200"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СОЦИАЛЬНОЙ ПОДДЕРЖКИ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035050" y="2303463"/>
            <a:ext cx="8793163" cy="301621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2800" b="1">
                <a:solidFill>
                  <a:srgbClr val="3B4555"/>
                </a:solidFill>
                <a:latin typeface="PT Serif"/>
                <a:ea typeface="PT Serif"/>
                <a:cs typeface="PT Serif"/>
              </a:rPr>
              <a:t>ЗАКОН Кемеровской области от 17.02.2004 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2800" b="1">
                <a:solidFill>
                  <a:srgbClr val="3B4555"/>
                </a:solidFill>
                <a:latin typeface="PT Serif"/>
                <a:ea typeface="PT Serif"/>
                <a:cs typeface="PT Serif"/>
              </a:rPr>
              <a:t>№ 7-ОЗ «О здравоохранении» 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endParaRPr sz="1000" b="1">
              <a:solidFill>
                <a:srgbClr val="3B4555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3200" b="1">
                <a:solidFill>
                  <a:srgbClr val="4572A7"/>
                </a:solidFill>
                <a:latin typeface="PT Serif"/>
                <a:ea typeface="PT Serif"/>
                <a:cs typeface="PT Serif"/>
              </a:rPr>
              <a:t>меры социальной поддержки  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3200" b="1">
                <a:solidFill>
                  <a:srgbClr val="4572A7"/>
                </a:solidFill>
                <a:latin typeface="PT Serif"/>
                <a:ea typeface="PT Serif"/>
                <a:cs typeface="PT Serif"/>
              </a:rPr>
              <a:t>для привлечения и удержания  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r>
              <a:rPr sz="3200" b="1">
                <a:solidFill>
                  <a:srgbClr val="4572A7"/>
                </a:solidFill>
                <a:latin typeface="PT Serif"/>
                <a:ea typeface="PT Serif"/>
                <a:cs typeface="PT Serif"/>
              </a:rPr>
              <a:t>медицинских работников</a:t>
            </a:r>
            <a:endParaRPr sz="1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 marL="0" indent="0" algn="l"/>
            <a:endParaRPr sz="280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</p:txBody>
      </p:sp>
      <p:pic>
        <p:nvPicPr>
          <p:cNvPr id="108" name="Picture 108"/>
          <p:cNvPicPr/>
          <p:nvPr/>
        </p:nvPicPr>
        <p:blipFill>
          <a:blip r:embed="rId2"/>
          <a:stretch/>
        </p:blipFill>
        <p:spPr>
          <a:xfrm>
            <a:off x="9674946" y="164522"/>
            <a:ext cx="1895829" cy="1606578"/>
          </a:xfrm>
          <a:prstGeom prst="rect">
            <a:avLst/>
          </a:prstGeom>
        </p:spPr>
      </p:pic>
      <p:sp>
        <p:nvSpPr>
          <p:cNvPr id="109" name="Shape 109"/>
          <p:cNvSpPr/>
          <p:nvPr/>
        </p:nvSpPr>
        <p:spPr>
          <a:xfrm>
            <a:off x="1035050" y="1718772"/>
            <a:ext cx="8483959" cy="0"/>
          </a:xfrm>
          <a:prstGeom prst="line">
            <a:avLst/>
          </a:prstGeom>
          <a:ln w="57150">
            <a:solidFill>
              <a:srgbClr val="1F497D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0" name="Shape 110"/>
          <p:cNvSpPr/>
          <p:nvPr/>
        </p:nvSpPr>
        <p:spPr>
          <a:xfrm>
            <a:off x="1160450" y="5743085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1" name="Shape 111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3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4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/>
          <p:nvPr/>
        </p:nvPicPr>
        <p:blipFill>
          <a:blip r:embed="rId2"/>
          <a:stretch/>
        </p:blipFill>
        <p:spPr>
          <a:xfrm>
            <a:off x="285311" y="304800"/>
            <a:ext cx="908214" cy="969472"/>
          </a:xfrm>
          <a:prstGeom prst="rect">
            <a:avLst/>
          </a:prstGeom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414899" y="1796452"/>
            <a:ext cx="927040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342900" lvl="0" indent="-342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01900" lvl="5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59100" lvl="6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16300" lvl="7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73500" lvl="8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 algn="just"/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трудоустроившимся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на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ФАП,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здравпункт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,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расположенным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в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сельских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населенных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пунктах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, РП, ПГТ,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городах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Кузбасса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до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50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тыс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.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человек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endParaRPr sz="1800" dirty="0">
              <a:latin typeface="PT Serif"/>
              <a:ea typeface="PT Serif"/>
              <a:cs typeface="PT Serif"/>
            </a:endParaRPr>
          </a:p>
          <a:p>
            <a:pPr marL="0" indent="0" algn="just"/>
            <a:endParaRPr sz="1800" b="1" dirty="0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впервые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трудоустроившимся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на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территории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Кемеровской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области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-Кузбасса в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должности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(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фельдшер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ФАП (ФЗ); 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заведующий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ФАП-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фельдшер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(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мед.сестра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, 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акушерка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); 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заведующий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здравпунктом-фельдшер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(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мед.сестра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); 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медицинская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сестра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ФП (ФАП, ФЗ); </a:t>
            </a:r>
            <a:r>
              <a:rPr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мед.сестра</a:t>
            </a:r>
            <a:r>
              <a:rPr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по медицинской </a:t>
            </a: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реабилитации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; </a:t>
            </a:r>
            <a:endParaRPr sz="1800" dirty="0"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на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1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ставку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.</a:t>
            </a:r>
            <a:endParaRPr sz="1800" dirty="0">
              <a:latin typeface="PT Serif"/>
              <a:ea typeface="PT Serif"/>
              <a:cs typeface="PT Serif"/>
            </a:endParaRPr>
          </a:p>
          <a:p>
            <a:pPr algn="just"/>
            <a:endParaRPr sz="1800" b="1" dirty="0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Единовременное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пособие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возвращается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медицинскими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работниками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,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указанными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в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полном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объеме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в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случае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расторжения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трудового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договора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до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истечения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u="sng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пяти</a:t>
            </a:r>
            <a:r>
              <a:rPr sz="1800" b="1" i="0" u="sng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u="sng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лет</a:t>
            </a:r>
            <a:r>
              <a:rPr sz="1800" b="1" i="0" u="sng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со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дня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его</a:t>
            </a:r>
            <a:r>
              <a:rPr sz="1800" b="1" i="0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</a:t>
            </a:r>
            <a:r>
              <a:rPr sz="1800" b="1" i="0" dirty="0" err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заключения</a:t>
            </a:r>
            <a:endParaRPr sz="1800" dirty="0">
              <a:latin typeface="PT Serif"/>
              <a:ea typeface="PT Serif"/>
              <a:cs typeface="PT Serif"/>
            </a:endParaRPr>
          </a:p>
          <a:p>
            <a:pPr marL="0" indent="0" algn="just"/>
            <a:endParaRPr sz="1800" b="1" dirty="0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endParaRPr sz="1800" b="1" dirty="0">
              <a:latin typeface="PT Serif"/>
              <a:ea typeface="PT Serif"/>
              <a:cs typeface="PT Serif"/>
            </a:endParaRPr>
          </a:p>
          <a:p>
            <a:pPr marL="0" indent="0"/>
            <a:endParaRPr sz="1800" b="1" dirty="0">
              <a:latin typeface="PT Serif"/>
              <a:ea typeface="PT Serif"/>
              <a:cs typeface="PT Serif"/>
            </a:endParaRPr>
          </a:p>
          <a:p>
            <a:pPr>
              <a:buFont typeface="Arial"/>
              <a:buChar char="•"/>
            </a:pPr>
            <a:endParaRPr sz="1800" dirty="0">
              <a:latin typeface="PT Serif"/>
              <a:ea typeface="PT Serif"/>
              <a:cs typeface="PT Serif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31895" y="557625"/>
            <a:ext cx="788988" cy="5857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600" b="1">
                <a:solidFill>
                  <a:srgbClr val="F9FAFC"/>
                </a:solidFill>
                <a:latin typeface="Tahoma"/>
                <a:ea typeface="Tahoma"/>
                <a:cs typeface="Tahoma"/>
              </a:rPr>
              <a:t>7-ОЗ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600" b="1">
                <a:solidFill>
                  <a:srgbClr val="F9FAFC"/>
                </a:solidFill>
                <a:latin typeface="Tahoma"/>
                <a:ea typeface="Tahoma"/>
                <a:cs typeface="Tahoma"/>
              </a:rPr>
              <a:t>ст. 19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414654" y="195119"/>
            <a:ext cx="9451975" cy="116955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1000" b="1" dirty="0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r>
              <a:rPr b="1" dirty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МЕРА СОЦИАЛЬНОЙ ПОДДЕРЖКИ</a:t>
            </a:r>
            <a:endParaRPr b="1" dirty="0">
              <a:latin typeface="PT Serif"/>
              <a:ea typeface="PT Serif"/>
              <a:cs typeface="PT Serif"/>
            </a:endParaRPr>
          </a:p>
          <a:p>
            <a:endParaRPr b="1" dirty="0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r>
              <a:rPr lang="ru-RU" b="1" dirty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3</a:t>
            </a:r>
            <a:r>
              <a:rPr b="1" dirty="0" smtClean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 МИЛЛИОН</a:t>
            </a:r>
            <a:r>
              <a:rPr lang="ru-RU" b="1" dirty="0" smtClean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А</a:t>
            </a:r>
            <a:r>
              <a:rPr b="1" dirty="0" smtClean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 </a:t>
            </a:r>
            <a:r>
              <a:rPr b="1" dirty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РУБЛЕЙ </a:t>
            </a:r>
            <a:r>
              <a:rPr lang="ru-RU" b="1" dirty="0" smtClean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ПО </a:t>
            </a:r>
            <a:r>
              <a:rPr b="1" dirty="0" smtClean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«ДЕФИЦИТНЫМ</a:t>
            </a:r>
            <a:r>
              <a:rPr b="1" dirty="0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» СПЕЦИАЛЬНОСТЯМ</a:t>
            </a:r>
            <a:endParaRPr b="1" dirty="0">
              <a:latin typeface="PT Serif"/>
              <a:ea typeface="PT Serif"/>
              <a:cs typeface="PT Serif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728650" y="1426672"/>
            <a:ext cx="8483959" cy="0"/>
          </a:xfrm>
          <a:prstGeom prst="line">
            <a:avLst/>
          </a:prstGeom>
          <a:ln w="57150">
            <a:solidFill>
              <a:srgbClr val="1F497D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21" name="Picture 121"/>
          <p:cNvPicPr/>
          <p:nvPr/>
        </p:nvPicPr>
        <p:blipFill>
          <a:blip r:embed="rId3"/>
          <a:stretch/>
        </p:blipFill>
        <p:spPr>
          <a:xfrm>
            <a:off x="9986673" y="-77931"/>
            <a:ext cx="1913146" cy="1615238"/>
          </a:xfrm>
          <a:prstGeom prst="rect">
            <a:avLst/>
          </a:prstGeom>
        </p:spPr>
      </p:pic>
      <p:pic>
        <p:nvPicPr>
          <p:cNvPr id="123" name="Picture 123"/>
          <p:cNvPicPr/>
          <p:nvPr/>
        </p:nvPicPr>
        <p:blipFill>
          <a:blip r:embed="rId4"/>
          <a:stretch/>
        </p:blipFill>
        <p:spPr>
          <a:xfrm>
            <a:off x="942987" y="3039994"/>
            <a:ext cx="460375" cy="450850"/>
          </a:xfrm>
          <a:prstGeom prst="rect">
            <a:avLst/>
          </a:prstGeom>
          <a:ln>
            <a:noFill/>
          </a:ln>
        </p:spPr>
      </p:pic>
      <p:pic>
        <p:nvPicPr>
          <p:cNvPr id="125" name="Picture 125"/>
          <p:cNvPicPr/>
          <p:nvPr/>
        </p:nvPicPr>
        <p:blipFill>
          <a:blip r:embed="rId4"/>
          <a:stretch/>
        </p:blipFill>
        <p:spPr>
          <a:xfrm>
            <a:off x="942986" y="4828078"/>
            <a:ext cx="460375" cy="450850"/>
          </a:xfrm>
          <a:prstGeom prst="rect">
            <a:avLst/>
          </a:prstGeom>
          <a:ln>
            <a:noFill/>
          </a:ln>
        </p:spPr>
      </p:pic>
      <p:pic>
        <p:nvPicPr>
          <p:cNvPr id="127" name="Picture 127"/>
          <p:cNvPicPr/>
          <p:nvPr/>
        </p:nvPicPr>
        <p:blipFill>
          <a:blip r:embed="rId4"/>
          <a:stretch/>
        </p:blipFill>
        <p:spPr>
          <a:xfrm>
            <a:off x="1027113" y="1840762"/>
            <a:ext cx="387540" cy="379522"/>
          </a:xfrm>
          <a:prstGeom prst="rect">
            <a:avLst/>
          </a:prstGeom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/>
          <p:nvPr/>
        </p:nvPicPr>
        <p:blipFill>
          <a:blip r:embed="rId2"/>
          <a:stretch/>
        </p:blipFill>
        <p:spPr>
          <a:xfrm>
            <a:off x="507836" y="379291"/>
            <a:ext cx="908213" cy="969472"/>
          </a:xfrm>
          <a:prstGeom prst="rect">
            <a:avLst/>
          </a:prstGeom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47700" y="620597"/>
            <a:ext cx="768350" cy="738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7-ОЗ</a:t>
            </a:r>
          </a:p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ст.20</a:t>
            </a:r>
          </a:p>
          <a:p>
            <a:endParaRPr sz="10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1703558" y="2106235"/>
            <a:ext cx="8981746" cy="3785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342900" lvl="0" indent="-342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01900" lvl="5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59100" lvl="6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16300" lvl="7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73500" lvl="8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   </a:t>
            </a:r>
            <a:endParaRPr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трудоустройство в должности фельдшера на терапевтические или педиатрические участки впервые заключившие трудовой договор после 1 января 2020 года, на 1 ставку </a:t>
            </a:r>
          </a:p>
          <a:p>
            <a:pPr marL="0" indent="0" algn="just"/>
            <a:endParaRPr b="1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Единовременное пособие </a:t>
            </a:r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возвращается указанными медицинскими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работниками, в полном объеме в случае расторжения трудового договора до истечения </a:t>
            </a:r>
            <a:r>
              <a:rPr b="1" i="0" u="sng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трех лет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со дня его заключения</a:t>
            </a:r>
            <a:endParaRPr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latin typeface="PT Serif"/>
              <a:ea typeface="PT Serif"/>
              <a:cs typeface="PT Serif"/>
            </a:endParaRPr>
          </a:p>
          <a:p>
            <a:pPr>
              <a:buFont typeface="Arial"/>
              <a:buChar char="•"/>
            </a:pP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821151" y="363681"/>
            <a:ext cx="8214928" cy="980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1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ВЫПУСКНИКАМ ПО СПЕЦИАЛЬНОСТИ «ЛЕЧЕБНОЕ ДЕЛО»</a:t>
            </a:r>
            <a:endParaRPr b="1">
              <a:latin typeface="PT Serif"/>
              <a:ea typeface="PT Serif"/>
              <a:cs typeface="PT Serif"/>
            </a:endParaRPr>
          </a:p>
          <a:p>
            <a:pPr algn="just"/>
            <a:endParaRPr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500 000 РУБЛЕЙ ВПЕРВЫЕ ПОСТУПИВШИЕ НА РАБОТУ</a:t>
            </a:r>
            <a:endParaRPr b="1">
              <a:latin typeface="PT Serif"/>
              <a:ea typeface="PT Serif"/>
              <a:cs typeface="PT Serif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691509" y="1744932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38" name="Picture 138"/>
          <p:cNvPicPr/>
          <p:nvPr/>
        </p:nvPicPr>
        <p:blipFill>
          <a:blip r:embed="rId3"/>
          <a:stretch/>
        </p:blipFill>
        <p:spPr>
          <a:xfrm>
            <a:off x="9787514" y="173181"/>
            <a:ext cx="1991079" cy="1693169"/>
          </a:xfrm>
          <a:prstGeom prst="rect">
            <a:avLst/>
          </a:prstGeom>
        </p:spPr>
      </p:pic>
      <p:pic>
        <p:nvPicPr>
          <p:cNvPr id="140" name="Picture 140"/>
          <p:cNvPicPr/>
          <p:nvPr/>
        </p:nvPicPr>
        <p:blipFill>
          <a:blip r:embed="rId4"/>
          <a:stretch/>
        </p:blipFill>
        <p:spPr>
          <a:xfrm>
            <a:off x="1240289" y="2397890"/>
            <a:ext cx="387541" cy="379522"/>
          </a:xfrm>
          <a:prstGeom prst="rect">
            <a:avLst/>
          </a:prstGeom>
          <a:ln>
            <a:noFill/>
          </a:ln>
        </p:spPr>
      </p:pic>
      <p:pic>
        <p:nvPicPr>
          <p:cNvPr id="142" name="Picture 142"/>
          <p:cNvPicPr/>
          <p:nvPr/>
        </p:nvPicPr>
        <p:blipFill>
          <a:blip r:embed="rId4"/>
          <a:stretch/>
        </p:blipFill>
        <p:spPr>
          <a:xfrm>
            <a:off x="1240289" y="3924431"/>
            <a:ext cx="387541" cy="379521"/>
          </a:xfrm>
          <a:prstGeom prst="rect">
            <a:avLst/>
          </a:prstGeom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7"/>
          <p:cNvPicPr/>
          <p:nvPr/>
        </p:nvPicPr>
        <p:blipFill>
          <a:blip r:embed="rId2"/>
          <a:stretch/>
        </p:blipFill>
        <p:spPr>
          <a:xfrm>
            <a:off x="507836" y="379291"/>
            <a:ext cx="908213" cy="969472"/>
          </a:xfrm>
          <a:prstGeom prst="rect">
            <a:avLst/>
          </a:prstGeom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647700" y="620597"/>
            <a:ext cx="768350" cy="738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7-ОЗ</a:t>
            </a:r>
          </a:p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ст.20</a:t>
            </a:r>
          </a:p>
          <a:p>
            <a:endParaRPr sz="10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778219" y="1922629"/>
            <a:ext cx="8981746" cy="4093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342900" lvl="0" indent="-342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01900" lvl="5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59100" lvl="6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16300" lvl="7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73500" lvl="8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   </a:t>
            </a:r>
            <a:endParaRPr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трудоустройство на должностях </a:t>
            </a:r>
            <a:r>
              <a:rPr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медицинских сестер участковых врачей-педиатров участковых,</a:t>
            </a:r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впервые заключившие трудовой договор после 1 января 2022 года, на 1 ставку </a:t>
            </a:r>
          </a:p>
          <a:p>
            <a:pPr marL="0" indent="0" algn="just"/>
            <a:endParaRPr b="1">
              <a:solidFill>
                <a:srgbClr val="444444"/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solidFill>
                <a:srgbClr val="444444"/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Единовременное пособие </a:t>
            </a:r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возвращается указанными медицинскими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работниками, в полном объеме в случае расторжения трудового договора до истечения </a:t>
            </a:r>
            <a:r>
              <a:rPr b="1" i="0" u="sng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трех лет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со дня его заключения</a:t>
            </a:r>
            <a:endParaRPr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latin typeface="PT Serif"/>
              <a:ea typeface="PT Serif"/>
              <a:cs typeface="PT Serif"/>
            </a:endParaRPr>
          </a:p>
          <a:p>
            <a:pPr>
              <a:buFont typeface="Arial"/>
              <a:buChar char="•"/>
            </a:pP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518083" y="277090"/>
            <a:ext cx="8476100" cy="980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1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ВЫПУСКНИКАМ ПО СПЕЦИАЛЬНОСТИ «СЕСТРИНСКОЕ ДЕЛО»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endParaRPr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500 000 РУБЛЕЙ ВПЕРВЫЕ ПОСТУПИВШИЕ НА РАБОТУ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707274" y="1611563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53" name="Picture 153"/>
          <p:cNvPicPr/>
          <p:nvPr/>
        </p:nvPicPr>
        <p:blipFill>
          <a:blip r:embed="rId3"/>
          <a:stretch/>
        </p:blipFill>
        <p:spPr>
          <a:xfrm>
            <a:off x="9718242" y="17318"/>
            <a:ext cx="2008396" cy="1701829"/>
          </a:xfrm>
          <a:prstGeom prst="rect">
            <a:avLst/>
          </a:prstGeom>
        </p:spPr>
      </p:pic>
      <p:pic>
        <p:nvPicPr>
          <p:cNvPr id="155" name="Picture 155"/>
          <p:cNvPicPr/>
          <p:nvPr/>
        </p:nvPicPr>
        <p:blipFill>
          <a:blip r:embed="rId4"/>
          <a:stretch/>
        </p:blipFill>
        <p:spPr>
          <a:xfrm>
            <a:off x="1220882" y="2570123"/>
            <a:ext cx="387540" cy="379522"/>
          </a:xfrm>
          <a:prstGeom prst="rect">
            <a:avLst/>
          </a:prstGeom>
          <a:ln>
            <a:noFill/>
          </a:ln>
        </p:spPr>
      </p:pic>
      <p:pic>
        <p:nvPicPr>
          <p:cNvPr id="157" name="Picture 157"/>
          <p:cNvPicPr/>
          <p:nvPr/>
        </p:nvPicPr>
        <p:blipFill>
          <a:blip r:embed="rId4"/>
          <a:stretch/>
        </p:blipFill>
        <p:spPr>
          <a:xfrm>
            <a:off x="1220882" y="4054568"/>
            <a:ext cx="387540" cy="379521"/>
          </a:xfrm>
          <a:prstGeom prst="rect">
            <a:avLst/>
          </a:prstGeom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/>
          <p:nvPr/>
        </p:nvPicPr>
        <p:blipFill>
          <a:blip r:embed="rId2"/>
          <a:stretch/>
        </p:blipFill>
        <p:spPr>
          <a:xfrm>
            <a:off x="507836" y="379291"/>
            <a:ext cx="908213" cy="969472"/>
          </a:xfrm>
          <a:prstGeom prst="rect">
            <a:avLst/>
          </a:prstGeom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47700" y="620597"/>
            <a:ext cx="768350" cy="738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7-ОЗ</a:t>
            </a:r>
          </a:p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ст.20</a:t>
            </a:r>
          </a:p>
          <a:p>
            <a:endParaRPr sz="10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778219" y="1922629"/>
            <a:ext cx="8981746" cy="3785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342900" lvl="0" indent="-342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01900" lvl="5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59100" lvl="6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16300" lvl="7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73500" lvl="8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   </a:t>
            </a:r>
            <a:endParaRPr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трудоустройство на должностях </a:t>
            </a:r>
            <a:r>
              <a:rPr b="1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  <a:ea typeface="PT Serif"/>
                <a:cs typeface="PT Serif"/>
              </a:rPr>
              <a:t>фельдшеров, медицинских сестер выездных бригад скорой медицинской помощи, </a:t>
            </a:r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впервые заключившие трудовой договор на 1 ставку </a:t>
            </a:r>
          </a:p>
          <a:p>
            <a:pPr marL="0" indent="0" algn="just"/>
            <a:endParaRPr b="1">
              <a:solidFill>
                <a:srgbClr val="444444"/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Единовременное пособие </a:t>
            </a:r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возвращается указанными медицинскими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работниками, в полном объеме в случае расторжения трудового договора до истечения </a:t>
            </a:r>
            <a:r>
              <a:rPr b="1" i="0" u="sng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трех лет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со дня его заключения</a:t>
            </a:r>
            <a:endParaRPr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latin typeface="PT Serif"/>
              <a:ea typeface="PT Serif"/>
              <a:cs typeface="PT Serif"/>
            </a:endParaRPr>
          </a:p>
          <a:p>
            <a:pPr>
              <a:buFont typeface="Arial"/>
              <a:buChar char="•"/>
            </a:pP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518083" y="259772"/>
            <a:ext cx="8476100" cy="12344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1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ВЫПУСКНИКАМ ПО СПЕЦИАЛЬНОСТИ 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«СЕСТРИНСКОЕ ДЕЛО» и «ЛЕЧЕБНОЕ ДЕЛО»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endParaRPr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500 000 РУБЛЕЙ ВПЕРВЫЕ ПОСТУПИВШИЕ НА РАБОТУ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691509" y="1820150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68" name="Picture 168"/>
          <p:cNvPicPr/>
          <p:nvPr/>
        </p:nvPicPr>
        <p:blipFill>
          <a:blip r:embed="rId3"/>
          <a:stretch/>
        </p:blipFill>
        <p:spPr>
          <a:xfrm>
            <a:off x="10003992" y="121227"/>
            <a:ext cx="1939124" cy="1649873"/>
          </a:xfrm>
          <a:prstGeom prst="rect">
            <a:avLst/>
          </a:prstGeom>
        </p:spPr>
      </p:pic>
      <p:pic>
        <p:nvPicPr>
          <p:cNvPr id="170" name="Picture 170"/>
          <p:cNvPicPr/>
          <p:nvPr/>
        </p:nvPicPr>
        <p:blipFill>
          <a:blip r:embed="rId4"/>
          <a:stretch/>
        </p:blipFill>
        <p:spPr>
          <a:xfrm>
            <a:off x="1220882" y="2570123"/>
            <a:ext cx="387540" cy="379522"/>
          </a:xfrm>
          <a:prstGeom prst="rect">
            <a:avLst/>
          </a:prstGeom>
          <a:ln>
            <a:noFill/>
          </a:ln>
        </p:spPr>
      </p:pic>
      <p:pic>
        <p:nvPicPr>
          <p:cNvPr id="172" name="Picture 172"/>
          <p:cNvPicPr/>
          <p:nvPr/>
        </p:nvPicPr>
        <p:blipFill>
          <a:blip r:embed="rId4"/>
          <a:stretch/>
        </p:blipFill>
        <p:spPr>
          <a:xfrm>
            <a:off x="1220883" y="4070128"/>
            <a:ext cx="387540" cy="379522"/>
          </a:xfrm>
          <a:prstGeom prst="rect">
            <a:avLst/>
          </a:prstGeom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/>
          <p:nvPr/>
        </p:nvPicPr>
        <p:blipFill>
          <a:blip r:embed="rId2"/>
          <a:stretch/>
        </p:blipFill>
        <p:spPr>
          <a:xfrm>
            <a:off x="507836" y="379291"/>
            <a:ext cx="908213" cy="969472"/>
          </a:xfrm>
          <a:prstGeom prst="rect">
            <a:avLst/>
          </a:prstGeom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647700" y="620597"/>
            <a:ext cx="768350" cy="738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7-ОЗ</a:t>
            </a:r>
          </a:p>
          <a:p>
            <a:r>
              <a:rPr sz="1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ст.18</a:t>
            </a:r>
          </a:p>
          <a:p>
            <a:endParaRPr sz="10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777855" y="1930977"/>
            <a:ext cx="8981746" cy="3469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342900" lvl="0" indent="-342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01900" lvl="5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59100" lvl="6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16300" lvl="7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73500" lvl="8" indent="-2159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     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трудоустройство молодого специалиста, заключившего до 20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сентября года окончания профессиональной образовательной 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организации, трудовой договор с медицинской организацией, 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расположенной в сельском населенном пункте, рабочем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поселке, поселке городского типа на 1 ставку.</a:t>
            </a:r>
            <a:endParaRPr b="1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endParaRPr b="1">
              <a:solidFill>
                <a:schemeClr val="accent1">
                  <a:lumMod val="75000"/>
                </a:schemeClr>
              </a:solidFill>
              <a:latin typeface="PT Serif"/>
              <a:ea typeface="PT Serif"/>
              <a:cs typeface="PT Serif"/>
            </a:endParaRPr>
          </a:p>
          <a:p>
            <a:pPr marL="0" indent="0"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е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диновременное пособие </a:t>
            </a:r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возвращается указанными медицинскими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работниками, в полном объеме в случае расторжения трудового договора до истечения </a:t>
            </a:r>
            <a:r>
              <a:rPr b="1" i="0" u="sng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три года </a:t>
            </a:r>
            <a:r>
              <a:rPr b="1" i="0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со дня его заключения</a:t>
            </a:r>
            <a:endParaRPr>
              <a:latin typeface="PT Serif"/>
              <a:ea typeface="PT Serif"/>
              <a:cs typeface="PT Serif"/>
            </a:endParaRPr>
          </a:p>
          <a:p>
            <a:pPr marL="0" indent="0" algn="just"/>
            <a:endParaRPr b="1">
              <a:latin typeface="PT Serif"/>
              <a:ea typeface="PT Serif"/>
              <a:cs typeface="PT Serif"/>
            </a:endParaRPr>
          </a:p>
          <a:p>
            <a:pPr>
              <a:buFont typeface="Arial"/>
              <a:buChar char="•"/>
            </a:pP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691509" y="1820150"/>
            <a:ext cx="8483959" cy="0"/>
          </a:xfrm>
          <a:prstGeom prst="line">
            <a:avLst/>
          </a:prstGeom>
          <a:ln w="57150">
            <a:solidFill>
              <a:srgbClr val="76C5F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97" name="Picture 197"/>
          <p:cNvPicPr/>
          <p:nvPr/>
        </p:nvPicPr>
        <p:blipFill>
          <a:blip r:embed="rId3"/>
          <a:stretch/>
        </p:blipFill>
        <p:spPr>
          <a:xfrm>
            <a:off x="9856788" y="164522"/>
            <a:ext cx="2017056" cy="1710488"/>
          </a:xfrm>
          <a:prstGeom prst="rect">
            <a:avLst/>
          </a:prstGeom>
        </p:spPr>
      </p:pic>
      <p:pic>
        <p:nvPicPr>
          <p:cNvPr id="199" name="Picture 199"/>
          <p:cNvPicPr/>
          <p:nvPr/>
        </p:nvPicPr>
        <p:blipFill>
          <a:blip r:embed="rId4"/>
          <a:stretch/>
        </p:blipFill>
        <p:spPr>
          <a:xfrm>
            <a:off x="1220882" y="2357285"/>
            <a:ext cx="387540" cy="379522"/>
          </a:xfrm>
          <a:prstGeom prst="rect">
            <a:avLst/>
          </a:prstGeom>
          <a:ln>
            <a:noFill/>
          </a:ln>
        </p:spPr>
      </p:pic>
      <p:pic>
        <p:nvPicPr>
          <p:cNvPr id="201" name="Picture 201"/>
          <p:cNvPicPr/>
          <p:nvPr/>
        </p:nvPicPr>
        <p:blipFill>
          <a:blip r:embed="rId4"/>
          <a:stretch/>
        </p:blipFill>
        <p:spPr>
          <a:xfrm>
            <a:off x="1220883" y="4196251"/>
            <a:ext cx="387540" cy="379521"/>
          </a:xfrm>
          <a:prstGeom prst="rect">
            <a:avLst/>
          </a:prstGeom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518083" y="268431"/>
            <a:ext cx="8476100" cy="12344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 sz="1000"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chemeClr val="accent1">
                    <a:lumMod val="75000"/>
                  </a:schemeClr>
                </a:solidFill>
                <a:latin typeface="PT Serif"/>
                <a:ea typeface="PT Serif"/>
                <a:cs typeface="PT Serif"/>
              </a:rPr>
              <a:t>ЕДИНОВРЕМЕННАЯ ВЫПЛАТА МОЛОДЫМ СПЕЦИАЛИСТАМ В СЕЛЬСКОЙ МЕСТНОСТИ</a:t>
            </a:r>
            <a:endParaRPr>
              <a:latin typeface="PT Serif"/>
              <a:ea typeface="PT Serif"/>
              <a:cs typeface="PT Serif"/>
            </a:endParaRPr>
          </a:p>
          <a:p>
            <a:pPr algn="just"/>
            <a:endParaRPr b="1">
              <a:solidFill>
                <a:srgbClr val="4F81BD"/>
              </a:solidFill>
              <a:latin typeface="PT Serif"/>
              <a:ea typeface="PT Serif"/>
              <a:cs typeface="PT Serif"/>
            </a:endParaRPr>
          </a:p>
          <a:p>
            <a:pPr algn="just"/>
            <a:r>
              <a:rPr b="1">
                <a:solidFill>
                  <a:srgbClr val="4F81BD"/>
                </a:solidFill>
                <a:latin typeface="PT Serif"/>
                <a:ea typeface="PT Serif"/>
                <a:cs typeface="PT Serif"/>
              </a:rPr>
              <a:t>20 000 РУБЛЕЙ ВПЕРВЫЕ ПОСТУПИВШИЕ НА РАБОТУ</a:t>
            </a:r>
            <a:endParaRPr>
              <a:latin typeface="PT Serif"/>
              <a:ea typeface="PT Serif"/>
              <a:cs typeface="PT Serif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2742" y="5957454"/>
            <a:ext cx="11520091" cy="535422"/>
          </a:xfrm>
          <a:prstGeom prst="rect">
            <a:avLst/>
          </a:prstGeom>
          <a:blipFill>
            <a:blip r:embed="rId5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880" y="-29594"/>
            <a:ext cx="11518391" cy="204100"/>
          </a:xfrm>
          <a:prstGeom prst="rect">
            <a:avLst/>
          </a:prstGeom>
          <a:blipFill>
            <a:blip r:embed="rId6"/>
            <a:stretch/>
          </a:blipFill>
          <a:ln w="0">
            <a:noFill/>
            <a:headEnd type="none" w="med" len="med"/>
            <a:tailEnd type="none" w="med" len="med"/>
          </a:ln>
        </p:spPr>
        <p:txBody>
          <a:bodyPr wrap="square" lIns="85042" tIns="42521" rIns="85042" bIns="42521" anchor="t" anchorCtr="1">
            <a:noAutofit/>
          </a:bodyPr>
          <a:lstStyle/>
          <a:p>
            <a:pPr marL="0" indent="0" algn="l"/>
            <a:endParaRPr sz="170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5</TotalTime>
  <Words>970</Words>
  <Application>Microsoft Office PowerPoint</Application>
  <DocSecurity>0</DocSecurity>
  <PresentationFormat>Произвольный</PresentationFormat>
  <Paragraphs>179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Gill Sans</vt:lpstr>
      <vt:lpstr>Helvetica</vt:lpstr>
      <vt:lpstr>Helvetica Neue Light</vt:lpstr>
      <vt:lpstr>PT Astra Serif</vt:lpstr>
      <vt:lpstr>PT Serif</vt:lpstr>
      <vt:lpstr>StarSymbol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ПОДДЕРЖКИ,  НА УРОВНЕ МУНИЦИПАЛЬНЫХ ОБРАЗОВАНИЙ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cp:lastPrinted>2025-04-24T02:58:11Z</cp:lastPrinted>
  <dcterms:created xsi:type="dcterms:W3CDTF">2025-04-23T04:12:49Z</dcterms:created>
  <dcterms:modified xsi:type="dcterms:W3CDTF">2025-04-24T03:05:08Z</dcterms:modified>
</cp:coreProperties>
</file>