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8"/>
  </p:notesMasterIdLst>
  <p:sldIdLst>
    <p:sldId id="279" r:id="rId2"/>
    <p:sldId id="293" r:id="rId3"/>
    <p:sldId id="272" r:id="rId4"/>
    <p:sldId id="273" r:id="rId5"/>
    <p:sldId id="289" r:id="rId6"/>
    <p:sldId id="275" r:id="rId7"/>
    <p:sldId id="292" r:id="rId8"/>
    <p:sldId id="291" r:id="rId9"/>
    <p:sldId id="290" r:id="rId10"/>
    <p:sldId id="284" r:id="rId11"/>
    <p:sldId id="265" r:id="rId12"/>
    <p:sldId id="259" r:id="rId13"/>
    <p:sldId id="287" r:id="rId14"/>
    <p:sldId id="288" r:id="rId15"/>
    <p:sldId id="286" r:id="rId16"/>
    <p:sldId id="26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1E0"/>
    <a:srgbClr val="2C7B1F"/>
    <a:srgbClr val="DBFED6"/>
    <a:srgbClr val="C1F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73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7E5A81-EE52-465D-8E3B-67561A038CCC}" type="datetimeFigureOut">
              <a:rPr lang="ru-RU" smtClean="0"/>
              <a:t>10.04.2022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8A482-9975-4593-83D8-EC2BB27EA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30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B5AAD-6B0A-45B4-A0BD-8E9E0B8B845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175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77ABD-B7B2-4E8D-BB96-6C82FE96052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09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795E9-4C06-461E-B310-7EAF0E29188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470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B14D1-312F-4DC5-86F3-C11542D5864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41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FBBE7-CD57-4D7A-97FD-57DAB36FAF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634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AF761-428A-4048-A560-D1ACA7C58A2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1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ABD5F-B161-426B-8D40-9DD2DF91A8B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613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D7A-166E-4A2A-8E70-B5E16BD0EA5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E79A-DD69-46E7-88D3-AE36E20ED3E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22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C79C-51D2-45AD-93FC-140F5EA1764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58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BC0CB-7AAB-4FC3-BE42-C37BC91F40C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333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C3DD0-39BC-420C-B3D2-A8AB4056311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10.04.2022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805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13A00690-962B-4EB4-932F-C95720CD013F}"/>
              </a:ext>
            </a:extLst>
          </p:cNvPr>
          <p:cNvSpPr txBox="1"/>
          <p:nvPr/>
        </p:nvSpPr>
        <p:spPr>
          <a:xfrm>
            <a:off x="155834" y="1526982"/>
            <a:ext cx="8832331" cy="510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ФАМИЛИЯ ИМЯ ОТЧЕСТВО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200" b="1" dirty="0" smtClean="0"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ИНДИВИДУАЛЬНЫЙ ПРОЕКТ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b="1" dirty="0">
                <a:solidFill>
                  <a:srgbClr val="C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НАИМЕНОВАНИЕ ТЕМЫ 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НАИМЕНОВАНИЕ УЧЕБНОЙ ДИСЦИПЛИНЫ 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b="1" i="1" dirty="0" smtClean="0">
              <a:solidFill>
                <a:srgbClr val="002060"/>
              </a:solidFill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b="1" i="1" dirty="0" smtClean="0"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</a:t>
            </a:r>
            <a:r>
              <a:rPr kumimoji="0" lang="ru-RU" sz="1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пециальность</a:t>
            </a: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код, </a:t>
            </a:r>
            <a:r>
              <a:rPr kumimoji="0" lang="ru-RU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наименование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Руководитель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 </a:t>
            </a:r>
            <a:b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kumimoji="0" lang="ru-RU" sz="2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Фамилия имя отчество, </a:t>
            </a:r>
            <a:br>
              <a:rPr kumimoji="0" lang="ru-RU" sz="2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kumimoji="0" lang="ru-RU" sz="2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должность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Кемерово</a:t>
            </a:r>
            <a:r>
              <a:rPr kumimoji="0" lang="ru-RU" sz="1400" b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ru-RU" sz="14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</a:t>
            </a:r>
            <a:endParaRPr lang="ru-RU" sz="1400" dirty="0"/>
          </a:p>
        </p:txBody>
      </p:sp>
      <p:grpSp>
        <p:nvGrpSpPr>
          <p:cNvPr id="12" name="Группа 11">
            <a:extLst>
              <a:ext uri="{FF2B5EF4-FFF2-40B4-BE49-F238E27FC236}">
                <a16:creationId xmlns="" xmlns:a16="http://schemas.microsoft.com/office/drawing/2014/main" id="{D6A2926C-65FD-469D-83C0-23E28E1F602B}"/>
              </a:ext>
            </a:extLst>
          </p:cNvPr>
          <p:cNvGrpSpPr/>
          <p:nvPr/>
        </p:nvGrpSpPr>
        <p:grpSpPr>
          <a:xfrm>
            <a:off x="-20726" y="-92029"/>
            <a:ext cx="8697182" cy="1583783"/>
            <a:chOff x="-20726" y="-92029"/>
            <a:chExt cx="8697182" cy="1583783"/>
          </a:xfrm>
        </p:grpSpPr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CAFC5524-A1C6-47F8-8D97-0035B572973B}"/>
                </a:ext>
              </a:extLst>
            </p:cNvPr>
            <p:cNvSpPr txBox="1"/>
            <p:nvPr/>
          </p:nvSpPr>
          <p:spPr>
            <a:xfrm>
              <a:off x="467544" y="260648"/>
              <a:ext cx="8208912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МИНСИТЕРСТВО ЗДРАВООХРАНЕНИЯ КУЗБАССА</a:t>
              </a:r>
            </a:p>
            <a:p>
              <a:pPr algn="ctr"/>
              <a: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Государственное бюджетное профессиональное </a:t>
              </a:r>
              <a:b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</a:br>
              <a: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образовательное учреждение</a:t>
              </a:r>
              <a:b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</a:br>
              <a: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«КУЗБАССКИЙ МЕДИЦИНСКИЙ КОЛЛЕДЖ»</a:t>
              </a:r>
            </a:p>
            <a:p>
              <a:endParaRPr lang="ru-RU" dirty="0">
                <a:solidFill>
                  <a:prstClr val="black"/>
                </a:solidFill>
              </a:endParaRPr>
            </a:p>
          </p:txBody>
        </p:sp>
        <p:pic>
          <p:nvPicPr>
            <p:cNvPr id="16" name="Рисунок 15">
              <a:extLst>
                <a:ext uri="{FF2B5EF4-FFF2-40B4-BE49-F238E27FC236}">
                  <a16:creationId xmlns="" xmlns:a16="http://schemas.microsoft.com/office/drawing/2014/main" id="{B6DE8C92-7249-43D6-99FF-ED30533A65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0726" y="-92029"/>
              <a:ext cx="1569113" cy="15048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41819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000" dirty="0">
                <a:solidFill>
                  <a:srgbClr val="002060"/>
                </a:solidFill>
                <a:latin typeface="Arial Black" panose="020B0A04020102020204" pitchFamily="34" charset="0"/>
              </a:rPr>
              <a:t>СТРУКТУРА </a:t>
            </a:r>
            <a:r>
              <a:rPr lang="ru-RU" sz="3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ПРЕЗЕНТАЦИИ</a:t>
            </a:r>
            <a:endParaRPr lang="ru-RU" sz="3000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011965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Титульный слайд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Актуальность темы, Цель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Задачи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Предмет и </a:t>
            </a:r>
            <a:r>
              <a:rPr lang="ru-RU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объект </a:t>
            </a:r>
            <a:r>
              <a:rPr lang="ru-RU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исследования</a:t>
            </a:r>
            <a:endParaRPr lang="ru-RU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Основная часть</a:t>
            </a:r>
            <a:endParaRPr lang="ru-RU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Выводы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Продукт проекта</a:t>
            </a:r>
            <a:endParaRPr lang="ru-RU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Список источников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3D42F89-4F14-4F85-81C7-58406FAFF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3422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417638"/>
            <a:ext cx="8208912" cy="44034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соответствие содержания целям и задачам;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соблюдение принятых правил орфографии, пунктуации, сокращений и правил оформления текста (отсутствие точки в заголовках и т.д.);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достоверность представленной информации;</a:t>
            </a:r>
          </a:p>
          <a:p>
            <a:pPr marL="342900" lvl="0" indent="-342900" algn="just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14400" algn="l"/>
              </a:tabLst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сжатость, краткость, </a:t>
            </a:r>
            <a:r>
              <a:rPr lang="ru-RU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тезисность</a:t>
            </a: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изложения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r>
              <a:rPr lang="ru-RU" sz="3000" dirty="0">
                <a:solidFill>
                  <a:srgbClr val="002060"/>
                </a:solidFill>
                <a:latin typeface="Arial Black" panose="020B0A04020102020204" pitchFamily="34" charset="0"/>
              </a:rPr>
              <a:t>ТРЕБОВАНИЯ К СОДЕРЖАНИЮ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054E6D65-F19D-4A67-AF9B-93046A73C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21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97768"/>
            <a:ext cx="8229600" cy="1143000"/>
          </a:xfrm>
        </p:spPr>
        <p:txBody>
          <a:bodyPr>
            <a:normAutofit/>
          </a:bodyPr>
          <a:lstStyle/>
          <a:p>
            <a:r>
              <a:rPr lang="ru-RU" sz="3300" dirty="0">
                <a:solidFill>
                  <a:srgbClr val="002060"/>
                </a:solidFill>
                <a:latin typeface="Arial Black" panose="020B0A04020102020204" pitchFamily="34" charset="0"/>
              </a:rPr>
              <a:t>ТРЕБОВАНИЯ К ТЕКСТУ </a:t>
            </a:r>
            <a:endParaRPr lang="ru-RU" dirty="0">
              <a:solidFill>
                <a:srgbClr val="00206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926" y="1885516"/>
            <a:ext cx="896448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Текст презентации:</a:t>
            </a:r>
          </a:p>
          <a:p>
            <a:endParaRPr lang="ru-RU" sz="4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разборчив</a:t>
            </a:r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ru-RU" sz="4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хорошо читается 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B9D989A-82F2-4FDB-8F45-9485898A5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487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altLang="ru-RU" sz="3000" dirty="0">
                <a:solidFill>
                  <a:srgbClr val="002060"/>
                </a:solidFill>
                <a:latin typeface="Arial Black" panose="020B0A04020102020204" pitchFamily="34" charset="0"/>
              </a:rPr>
              <a:t>ВЫДЕЛЕНИЕ ТЕКСТА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79512" y="1556792"/>
            <a:ext cx="4248472" cy="3776663"/>
          </a:xfrm>
        </p:spPr>
        <p:txBody>
          <a:bodyPr/>
          <a:lstStyle/>
          <a:p>
            <a:pPr indent="342900" eaLnBrk="1" hangingPunct="1">
              <a:lnSpc>
                <a:spcPct val="150000"/>
              </a:lnSpc>
              <a:buFontTx/>
              <a:buNone/>
            </a:pPr>
            <a:r>
              <a:rPr lang="ru-RU" altLang="ru-RU" sz="32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Текст, выделенный подчеркиванием, читать очень трудно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860032" y="1916832"/>
            <a:ext cx="4038600" cy="3849688"/>
          </a:xfrm>
        </p:spPr>
        <p:txBody>
          <a:bodyPr>
            <a:normAutofit fontScale="92500" lnSpcReduction="20000"/>
          </a:bodyPr>
          <a:lstStyle/>
          <a:p>
            <a:pPr indent="342900" eaLnBrk="1" hangingPunct="1">
              <a:lnSpc>
                <a:spcPct val="150000"/>
              </a:lnSpc>
              <a:buFontTx/>
              <a:buNone/>
            </a:pPr>
            <a:r>
              <a:rPr lang="ru-RU" altLang="ru-RU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Если весь текст на слайде набран курсивом – нагрузка на зрение тех, кто должен будет читать возрастает</a:t>
            </a:r>
            <a:endParaRPr lang="ru-RU" altLang="ru-RU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D7570DBF-2DF6-400E-9DFC-ACF970F02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8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1536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3000" dirty="0">
                <a:solidFill>
                  <a:srgbClr val="002060"/>
                </a:solidFill>
                <a:latin typeface="Arial Black" panose="020B0A04020102020204" pitchFamily="34" charset="0"/>
              </a:rPr>
              <a:t>ВЫРАВНИВАНИЕ ТЕКСТА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0" y="4365104"/>
            <a:ext cx="4398640" cy="2088232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182563" indent="0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Текст, выровненный по левому краю, читать более удобно</a:t>
            </a:r>
          </a:p>
        </p:txBody>
      </p:sp>
      <p:sp>
        <p:nvSpPr>
          <p:cNvPr id="1434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067944" y="1484313"/>
            <a:ext cx="4614094" cy="2836862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182563" indent="0" algn="just" eaLnBrk="1" hangingPunct="1">
              <a:buFontTx/>
              <a:buNone/>
            </a:pPr>
            <a:r>
              <a:rPr lang="ru-RU" alt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Текст, выровненный по ширине читается труднее, так как расстояние между словами  неодинаково </a:t>
            </a: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179512" y="1484313"/>
            <a:ext cx="3672409" cy="4752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fontAlgn="base" hangingPunct="1">
              <a:spcAft>
                <a:spcPct val="0"/>
              </a:spcAft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Текст, выровненный по правому краю, читать трудно, так как строки начинаются на разном уровне</a:t>
            </a:r>
          </a:p>
          <a:p>
            <a:pPr algn="ctr" eaLnBrk="1" fontAlgn="base" hangingPunct="1">
              <a:spcAft>
                <a:spcPct val="0"/>
              </a:spcAft>
              <a:buFontTx/>
              <a:buNone/>
            </a:pPr>
            <a:endParaRPr lang="ru-RU" altLang="ru-RU" sz="24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 eaLnBrk="1" fontAlgn="base" hangingPunct="1">
              <a:spcAft>
                <a:spcPct val="0"/>
              </a:spcAft>
              <a:buFontTx/>
              <a:buNone/>
            </a:pPr>
            <a:r>
              <a:rPr lang="ru-RU" altLang="ru-RU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 же самое можно сказать о тексте, выровненном по центру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3EE68727-E032-44A3-B7D3-9D1297F9E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66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nimBg="1"/>
      <p:bldP spid="14340" grpId="0" build="p" animBg="1"/>
      <p:bldP spid="143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97768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ТРЕБОВАНИЯ К ТЕКСТУ </a:t>
            </a:r>
            <a:b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Arial Black" panose="020B0A04020102020204" pitchFamily="34" charset="0"/>
              </a:rPr>
              <a:t>ШРИФТ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504" y="1844824"/>
            <a:ext cx="8856984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Тип шрифта: гладкий, без засечек (</a:t>
            </a:r>
            <a:r>
              <a:rPr lang="ru-RU" sz="2400" b="1" dirty="0"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Arial</a:t>
            </a:r>
            <a:r>
              <a:rPr lang="ru-RU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Tahoma</a:t>
            </a:r>
            <a:r>
              <a:rPr lang="ru-RU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Verdana</a:t>
            </a: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);</a:t>
            </a:r>
          </a:p>
          <a:p>
            <a:pPr marL="9144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Размер шрифта основного текста  </a:t>
            </a:r>
            <a:r>
              <a:rPr lang="ru-RU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24-26</a:t>
            </a: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заголовка от </a:t>
            </a:r>
            <a:r>
              <a:rPr lang="ru-RU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28-30 </a:t>
            </a:r>
            <a:r>
              <a:rPr lang="ru-RU" sz="24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пт</a:t>
            </a:r>
            <a:endParaRPr lang="ru-RU" sz="24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9144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Межстрочный интервал – </a:t>
            </a:r>
            <a:r>
              <a:rPr lang="ru-RU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1,5</a:t>
            </a:r>
          </a:p>
          <a:p>
            <a:pPr marL="9144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Контрастность</a:t>
            </a:r>
            <a:r>
              <a:rPr lang="ru-RU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цвета шрифта и фона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ru-RU" sz="3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2620166F-7444-46DC-87DD-D5A708F01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13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4938" y="338355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>
                <a:solidFill>
                  <a:srgbClr val="002060"/>
                </a:solidFill>
                <a:latin typeface="Arial Black" panose="020B0A04020102020204" pitchFamily="34" charset="0"/>
              </a:rPr>
              <a:t>ТРЕБОВАНИЯ К ДИЗАЙНУ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4878" y="968861"/>
            <a:ext cx="8712968" cy="5570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Единый стиль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оформления всех слайдов: фон, заголовок, текст;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Выбирая дизайн презентации – подумайте о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физиологическом восприятии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цвета человеком,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сочетании цветов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фона и текста;  </a:t>
            </a: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более трех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цветов: фон – заголовок – текст;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Для цвета фона и текста используйте </a:t>
            </a: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контрастные цвета 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(лучше читается темный шрифт на светлом фоне);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Продумайте целесообразность иллюстраций, графической информации, анимации;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Использование звуковых эффектов в ходе демонстрации презентации не допускается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6ACB9CAB-7DAF-4FAD-B0FD-F255F2F22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902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13A00690-962B-4EB4-932F-C95720CD013F}"/>
              </a:ext>
            </a:extLst>
          </p:cNvPr>
          <p:cNvSpPr txBox="1"/>
          <p:nvPr/>
        </p:nvSpPr>
        <p:spPr>
          <a:xfrm>
            <a:off x="155834" y="1526982"/>
            <a:ext cx="8832331" cy="4942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ПЕТРОВА ИРИНА СЕРГЕЕВНА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200" b="1" dirty="0" smtClean="0"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ИНДИВИДУАЛЬНЫЙ ПРОЕКТ</a:t>
            </a: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ctr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ПОПУЛЯРНЫЕ ХОББИ, </a:t>
            </a:r>
            <a:br>
              <a:rPr lang="ru-RU" sz="20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2000" b="1" dirty="0" smtClean="0">
                <a:solidFill>
                  <a:srgbClr val="C0000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ПРИШЕДШИЕ В РОССИЮ ИЗ ВЕЛИКОБРИТАНИИ</a:t>
            </a:r>
          </a:p>
          <a:p>
            <a:pPr lvl="0" algn="ctr">
              <a:lnSpc>
                <a:spcPct val="150000"/>
              </a:lnSpc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ИНОСТРАННЫЙ ЯЗЫК (АНГЛИЙСКИЙ)</a:t>
            </a:r>
            <a:endParaRPr lang="ru-RU" b="1" dirty="0">
              <a:solidFill>
                <a:srgbClr val="002060"/>
              </a:solidFill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b="1" i="1" dirty="0" smtClean="0"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</a:t>
            </a:r>
            <a:r>
              <a:rPr kumimoji="0" lang="ru-RU" sz="18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пециальность</a:t>
            </a: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kumimoji="0" lang="ru-RU" sz="1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34.02.01 Сестринское дело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Руководитель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 </a:t>
            </a:r>
            <a:b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kumimoji="0" lang="ru-RU" sz="2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Сидорова Елена</a:t>
            </a:r>
            <a:r>
              <a:rPr kumimoji="0" lang="ru-RU" sz="2200" b="1" i="1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Игоревна</a:t>
            </a:r>
            <a:r>
              <a:rPr kumimoji="0" lang="ru-RU" sz="2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ru-RU" sz="2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kumimoji="0" lang="ru-RU" sz="2200" b="1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kumimoji="0" lang="ru-RU" sz="2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преподаватель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4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Кемерово</a:t>
            </a:r>
            <a:r>
              <a:rPr kumimoji="0" lang="ru-RU" sz="1400" b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kumimoji="0" lang="ru-RU" sz="14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2022</a:t>
            </a:r>
            <a:endParaRPr lang="ru-RU" sz="1400" dirty="0"/>
          </a:p>
        </p:txBody>
      </p:sp>
      <p:grpSp>
        <p:nvGrpSpPr>
          <p:cNvPr id="12" name="Группа 11">
            <a:extLst>
              <a:ext uri="{FF2B5EF4-FFF2-40B4-BE49-F238E27FC236}">
                <a16:creationId xmlns="" xmlns:a16="http://schemas.microsoft.com/office/drawing/2014/main" id="{D6A2926C-65FD-469D-83C0-23E28E1F602B}"/>
              </a:ext>
            </a:extLst>
          </p:cNvPr>
          <p:cNvGrpSpPr/>
          <p:nvPr/>
        </p:nvGrpSpPr>
        <p:grpSpPr>
          <a:xfrm>
            <a:off x="-20726" y="-92029"/>
            <a:ext cx="8697182" cy="1583783"/>
            <a:chOff x="-20726" y="-92029"/>
            <a:chExt cx="8697182" cy="1583783"/>
          </a:xfrm>
        </p:grpSpPr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CAFC5524-A1C6-47F8-8D97-0035B572973B}"/>
                </a:ext>
              </a:extLst>
            </p:cNvPr>
            <p:cNvSpPr txBox="1"/>
            <p:nvPr/>
          </p:nvSpPr>
          <p:spPr>
            <a:xfrm>
              <a:off x="467544" y="260648"/>
              <a:ext cx="8208912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МИНСИТЕРСТВО ЗДРАВООХРАНЕНИЯ КУЗБАССА</a:t>
              </a:r>
            </a:p>
            <a:p>
              <a:pPr algn="ctr"/>
              <a: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Государственное бюджетное профессиональное </a:t>
              </a:r>
              <a:b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</a:br>
              <a: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образовательное учреждение</a:t>
              </a:r>
              <a:b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</a:br>
              <a:r>
                <a:rPr lang="ru-RU" sz="1400" dirty="0">
                  <a:solidFill>
                    <a:srgbClr val="002060"/>
                  </a:solidFill>
                  <a:latin typeface="Arial Black" panose="020B0A04020102020204" pitchFamily="34" charset="0"/>
                </a:rPr>
                <a:t>«КУЗБАССКИЙ МЕДИЦИНСКИЙ КОЛЛЕДЖ»</a:t>
              </a:r>
            </a:p>
            <a:p>
              <a:endParaRPr lang="ru-RU" dirty="0">
                <a:solidFill>
                  <a:prstClr val="black"/>
                </a:solidFill>
              </a:endParaRPr>
            </a:p>
          </p:txBody>
        </p:sp>
        <p:pic>
          <p:nvPicPr>
            <p:cNvPr id="16" name="Рисунок 15">
              <a:extLst>
                <a:ext uri="{FF2B5EF4-FFF2-40B4-BE49-F238E27FC236}">
                  <a16:creationId xmlns="" xmlns:a16="http://schemas.microsoft.com/office/drawing/2014/main" id="{B6DE8C92-7249-43D6-99FF-ED30533A657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0726" y="-92029"/>
              <a:ext cx="1569113" cy="15048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26625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0904" y="442972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АКТУАЛЬНОСТЬ 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ТЕМЫ ПРОЕКТА </a:t>
            </a: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2400" dirty="0"/>
              <a:t>индивидуального проекта обусловлена /вызвана……..</a:t>
            </a: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ЦЕЛЬ РАБОТЫ НАД ПРОЕКТОМ ….</a:t>
            </a:r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84D2C033-F259-4CCE-9E02-9C5F7D34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4248" y="258931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2000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 sz="20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98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537386"/>
            <a:ext cx="849694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>
                <a:solidFill>
                  <a:srgbClr val="002060"/>
                </a:solidFill>
                <a:latin typeface="Arial Black" panose="020B0A04020102020204" pitchFamily="34" charset="0"/>
              </a:rPr>
              <a:t>Для достижения поставленной цели сформулированы следующие </a:t>
            </a:r>
            <a:r>
              <a:rPr lang="ru-RU" sz="2600" b="1" dirty="0">
                <a:solidFill>
                  <a:srgbClr val="002060"/>
                </a:solidFill>
                <a:latin typeface="Arial Black" panose="020B0A04020102020204" pitchFamily="34" charset="0"/>
              </a:rPr>
              <a:t>ЗАДАЧИ</a:t>
            </a:r>
            <a:r>
              <a:rPr lang="ru-RU" sz="2600" dirty="0">
                <a:solidFill>
                  <a:srgbClr val="002060"/>
                </a:solidFill>
                <a:latin typeface="Arial Black" panose="020B0A04020102020204" pitchFamily="34" charset="0"/>
              </a:rPr>
              <a:t>:</a:t>
            </a:r>
          </a:p>
          <a:p>
            <a:pPr marL="742950" indent="-74295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……</a:t>
            </a:r>
          </a:p>
          <a:p>
            <a:pPr marL="742950" indent="-74295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……</a:t>
            </a:r>
          </a:p>
          <a:p>
            <a:pPr marL="742950" indent="-74295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……</a:t>
            </a:r>
          </a:p>
          <a:p>
            <a:pPr marL="742950" indent="-74295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……</a:t>
            </a:r>
          </a:p>
          <a:p>
            <a:pPr marL="742950" indent="-742950" algn="just">
              <a:lnSpc>
                <a:spcPct val="150000"/>
              </a:lnSpc>
              <a:buFont typeface="+mj-lt"/>
              <a:buAutoNum type="arabicPeriod"/>
            </a:pP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……</a:t>
            </a:r>
          </a:p>
          <a:p>
            <a:pPr marL="742950" indent="-742950" algn="just">
              <a:buFont typeface="+mj-lt"/>
              <a:buAutoNum type="arabicPeriod"/>
            </a:pPr>
            <a:endParaRPr lang="ru-RU" sz="4000" dirty="0">
              <a:latin typeface="Arial Black" panose="020B0A040201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328A94D9-842C-4409-A48D-C25667145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4248" y="116632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2000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 sz="20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1732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620688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ПРЕДМЕТ 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ИССЛЕДОВАНИЯ </a:t>
            </a: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…</a:t>
            </a:r>
          </a:p>
          <a:p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ОБЪЕКТ 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ИССЛЕДОВАНИЯ </a:t>
            </a:r>
            <a:r>
              <a:rPr lang="ru-RU" sz="24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...</a:t>
            </a:r>
            <a:endParaRPr lang="ru-RU" sz="24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  <a:p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491BC7DE-51F3-4E46-B0EB-6AB9BEF2E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4248" y="255563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2000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 sz="20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4360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856" y="476672"/>
            <a:ext cx="84969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ОСНОВНАЯ ЧАСТЬ </a:t>
            </a:r>
            <a:br>
              <a:rPr lang="ru-RU" sz="3000" dirty="0" smtClean="0">
                <a:solidFill>
                  <a:srgbClr val="002060"/>
                </a:solidFill>
                <a:latin typeface="Arial Black" panose="020B0A04020102020204" pitchFamily="34" charset="0"/>
              </a:rPr>
            </a:br>
            <a:r>
              <a:rPr lang="ru-RU" sz="3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(ОТЧЕТ О ПРОДЕЛАННОЙ РАБОТЕ)</a:t>
            </a:r>
            <a:endParaRPr lang="ru-RU" sz="3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just"/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ED69E7D2-BA4D-4314-87A8-BA75A0DE1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1679" y="154219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2000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 sz="20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2204864"/>
            <a:ext cx="55446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непосредственно раскрывается тема работы на основе собранного материала,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дается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краткий обзор объекта исследования, характеристика основных вопросов индивидуального проекта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таблицы, графики, рисунки, диаграммы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658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856" y="476672"/>
            <a:ext cx="84969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ВЫВОДЫ</a:t>
            </a:r>
            <a:endParaRPr lang="ru-RU" sz="3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just"/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ED69E7D2-BA4D-4314-87A8-BA75A0DE1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1679" y="154219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2000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 sz="20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77988" y="1700808"/>
            <a:ext cx="6120680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685800" algn="l"/>
              </a:tabLs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итоги проделанной работы;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685800" algn="l"/>
              </a:tabLs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основные результаты в виде нескольких пунктов;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  <a:tabLst>
                <a:tab pos="685800" algn="l"/>
              </a:tabLs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обобщение результатов, формулировка предложений по их устранению или совершенствованию</a:t>
            </a:r>
          </a:p>
        </p:txBody>
      </p:sp>
    </p:spTree>
    <p:extLst>
      <p:ext uri="{BB962C8B-B14F-4D97-AF65-F5344CB8AC3E}">
        <p14:creationId xmlns:p14="http://schemas.microsoft.com/office/powerpoint/2010/main" val="483721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9856" y="476672"/>
            <a:ext cx="84969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2060"/>
                </a:solidFill>
                <a:latin typeface="Arial Black" panose="020B0A04020102020204" pitchFamily="34" charset="0"/>
              </a:rPr>
              <a:t>ПРОДУКТ ПРОЕКТА</a:t>
            </a:r>
            <a:endParaRPr lang="ru-RU" sz="3000" dirty="0">
              <a:solidFill>
                <a:srgbClr val="002060"/>
              </a:solidFill>
              <a:latin typeface="Arial Black" panose="020B0A04020102020204" pitchFamily="34" charset="0"/>
            </a:endParaRPr>
          </a:p>
          <a:p>
            <a:pPr algn="just"/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ED69E7D2-BA4D-4314-87A8-BA75A0DE1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1679" y="154219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2000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 sz="20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77988" y="1700808"/>
            <a:ext cx="6120680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tabLst>
                <a:tab pos="685800" algn="l"/>
              </a:tabLst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Презентация продукта проекта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455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87849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>
                <a:solidFill>
                  <a:srgbClr val="002060"/>
                </a:solidFill>
                <a:latin typeface="Arial Black" panose="020B0A04020102020204" pitchFamily="34" charset="0"/>
              </a:rPr>
              <a:t>СПИСОК ИСТОЧНИКОВ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04C405DB-EB09-4364-B407-93564518D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5560" y="172522"/>
            <a:ext cx="2133600" cy="365125"/>
          </a:xfrm>
        </p:spPr>
        <p:txBody>
          <a:bodyPr/>
          <a:lstStyle/>
          <a:p>
            <a:fld id="{B19B0651-EE4F-4900-A07F-96A6BFA9D0F0}" type="slidenum">
              <a:rPr lang="ru-RU" sz="2000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 sz="20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1890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666</TotalTime>
  <Words>381</Words>
  <Application>Microsoft Office PowerPoint</Application>
  <PresentationFormat>Экран (4:3)</PresentationFormat>
  <Paragraphs>109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ПРЕЗЕНТАЦИИ</vt:lpstr>
      <vt:lpstr>ТРЕБОВАНИЯ К СОДЕРЖАНИЮ</vt:lpstr>
      <vt:lpstr>ТРЕБОВАНИЯ К ТЕКСТУ </vt:lpstr>
      <vt:lpstr>ВЫДЕЛЕНИЕ ТЕКСТА</vt:lpstr>
      <vt:lpstr>ВЫРАВНИВАНИЕ ТЕКСТА</vt:lpstr>
      <vt:lpstr>ТРЕБОВАНИЯ К ТЕКСТУ  ШРИФТ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Преподаватель</dc:creator>
  <cp:lastModifiedBy>Ингула Наталья Викторовна</cp:lastModifiedBy>
  <cp:revision>49</cp:revision>
  <dcterms:created xsi:type="dcterms:W3CDTF">2015-05-21T08:08:01Z</dcterms:created>
  <dcterms:modified xsi:type="dcterms:W3CDTF">2022-04-10T04:59:56Z</dcterms:modified>
</cp:coreProperties>
</file>