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79" r:id="rId2"/>
    <p:sldId id="281" r:id="rId3"/>
    <p:sldId id="280" r:id="rId4"/>
    <p:sldId id="282" r:id="rId5"/>
    <p:sldId id="289" r:id="rId6"/>
    <p:sldId id="272" r:id="rId7"/>
    <p:sldId id="284" r:id="rId8"/>
    <p:sldId id="283" r:id="rId9"/>
    <p:sldId id="285" r:id="rId10"/>
    <p:sldId id="286" r:id="rId11"/>
    <p:sldId id="290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1E0"/>
    <a:srgbClr val="2C7B1F"/>
    <a:srgbClr val="DBFED6"/>
    <a:srgbClr val="C1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E5A81-EE52-465D-8E3B-67561A038CCC}" type="datetimeFigureOut">
              <a:rPr lang="ru-RU" smtClean="0"/>
              <a:t>06.11.2021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8A482-9975-4593-83D8-EC2BB27E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5AAD-6B0A-45B4-A0BD-8E9E0B8B84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7ABD-B7B2-4E8D-BB96-6C82FE9605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95E9-4C06-461E-B310-7EAF0E2918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7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14D1-312F-4DC5-86F3-C11542D586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1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BBE7-CD57-4D7A-97FD-57DAB36FAF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3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F761-428A-4048-A560-D1ACA7C58A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1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D5F-B161-426B-8D40-9DD2DF91A8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5D7A-166E-4A2A-8E70-B5E16BD0EA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79A-DD69-46E7-88D3-AE36E20ED3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2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C79C-51D2-45AD-93FC-140F5EA176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C0CB-7AAB-4FC3-BE42-C37BC91F40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3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3DD0-39BC-420C-B3D2-A8AB405631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0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08521" y="-135657"/>
            <a:ext cx="7632848" cy="1760394"/>
            <a:chOff x="-108521" y="-135657"/>
            <a:chExt cx="7632848" cy="176039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AFC5524-A1C6-47F8-8D97-0035B572973B}"/>
                </a:ext>
              </a:extLst>
            </p:cNvPr>
            <p:cNvSpPr txBox="1"/>
            <p:nvPr/>
          </p:nvSpPr>
          <p:spPr>
            <a:xfrm>
              <a:off x="1460592" y="116632"/>
              <a:ext cx="6063735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МИНСИТЕРСТВО ЗДРАВООХРАНЕНИЯ КУЗБАССА</a:t>
              </a:r>
            </a:p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Государственное бюджетное профессиональное 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образовательное учреждение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endParaRPr lang="ru-RU" sz="1400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ru-RU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«КУЗБАССКИЙ МЕДИЦИНСКИЙ КОЛЛЕДЖ»</a:t>
              </a:r>
            </a:p>
            <a:p>
              <a:endParaRPr lang="ru-RU" dirty="0">
                <a:solidFill>
                  <a:prstClr val="black"/>
                </a:solidFill>
              </a:endParaRP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B6DE8C92-7249-43D6-99FF-ED30533A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8521" y="-135657"/>
              <a:ext cx="1569113" cy="150480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619672" y="2996952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ОФОРМЛЕНИЕ / УПАКОВКА ПРОЕКТА</a:t>
            </a:r>
          </a:p>
          <a:p>
            <a:pPr algn="ctr"/>
            <a:endParaRPr lang="ru-RU" sz="24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ШАБЛОН</a:t>
            </a:r>
          </a:p>
        </p:txBody>
      </p:sp>
    </p:spTree>
    <p:extLst>
      <p:ext uri="{BB962C8B-B14F-4D97-AF65-F5344CB8AC3E}">
        <p14:creationId xmlns:p14="http://schemas.microsoft.com/office/powerpoint/2010/main" val="281418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Достигнутые результаты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«Было» / «Стало»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(таблицы, графики, фото и др.)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276872"/>
            <a:ext cx="63367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Продукт проекта:</a:t>
            </a:r>
          </a:p>
          <a:p>
            <a:pPr marL="285750" indent="-285750">
              <a:buFontTx/>
              <a:buChar char="-"/>
            </a:pPr>
            <a:r>
              <a:rPr lang="ru-RU" dirty="0"/>
              <a:t>Достигнутые измеримые результаты проекта</a:t>
            </a:r>
          </a:p>
          <a:p>
            <a:pPr marL="285750" indent="-285750">
              <a:buFontTx/>
              <a:buChar char="-"/>
            </a:pPr>
            <a:r>
              <a:rPr lang="ru-RU" dirty="0"/>
              <a:t>Какие были определены показатели или ключевые индикаторы для контроля за ходом проекта?</a:t>
            </a:r>
          </a:p>
          <a:p>
            <a:pPr marL="285750" indent="-285750">
              <a:buFontTx/>
              <a:buChar char="-"/>
            </a:pPr>
            <a:r>
              <a:rPr lang="ru-RU" dirty="0"/>
              <a:t> Реальный продукт проекта (стандарт, СОК, алгоритм, визуализированная инструкция и др.)</a:t>
            </a:r>
          </a:p>
          <a:p>
            <a:pPr marL="285750" indent="-285750">
              <a:buFontTx/>
              <a:buChar char="-"/>
            </a:pPr>
            <a:r>
              <a:rPr lang="ru-RU" dirty="0"/>
              <a:t> Как результат реализации проекта повлиял на внутренних/внешних заказчиков? </a:t>
            </a:r>
          </a:p>
          <a:p>
            <a:pPr marL="285750" indent="-285750">
              <a:buFontTx/>
              <a:buChar char="-"/>
            </a:pPr>
            <a:r>
              <a:rPr lang="ru-RU" dirty="0"/>
              <a:t>Какие эффекты (ожидаемые и неожиданные) достигнуты?</a:t>
            </a:r>
          </a:p>
          <a:p>
            <a:pPr marL="285750" indent="-285750">
              <a:buFontTx/>
              <a:buChar char="-"/>
            </a:pPr>
            <a:r>
              <a:rPr lang="ru-RU" dirty="0"/>
              <a:t> Соблюдение сроков реализации проектов </a:t>
            </a:r>
          </a:p>
          <a:p>
            <a:pPr marL="285750" indent="-285750">
              <a:buFontTx/>
              <a:buChar char="-"/>
            </a:pPr>
            <a:r>
              <a:rPr lang="ru-RU" dirty="0"/>
              <a:t>Социальная значимость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090022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Разработанные стандарты по внедренным улучшениям</a:t>
            </a:r>
          </a:p>
        </p:txBody>
      </p:sp>
    </p:spTree>
    <p:extLst>
      <p:ext uri="{BB962C8B-B14F-4D97-AF65-F5344CB8AC3E}">
        <p14:creationId xmlns:p14="http://schemas.microsoft.com/office/powerpoint/2010/main" val="3742153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76328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МОНИТОРИНГ УСТОЙЧИВОСТИ ИЗМЕНЕНИЙ </a:t>
            </a:r>
            <a:r>
              <a:rPr lang="ru-RU" sz="2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(ДЛЯ ЗАКРЫТЫХ ПРОЕКТОВ)</a:t>
            </a:r>
          </a:p>
          <a:p>
            <a:pPr algn="ctr"/>
            <a:r>
              <a:rPr lang="ru-RU" sz="2000" i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ДИАГРАММЫ, ГРАФИКИ ПРОЦЕССОВ, ПОКАЗАТЕЛЕЙ</a:t>
            </a:r>
            <a:endParaRPr lang="ru-RU" sz="2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87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97563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ГРИФ УТВЕРЖДЕНИЯ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ПАСПОРТ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378840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97563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КОМАНДА ПРОЕКТА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44FCD09-1F6B-46E5-8725-CA21A4A38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274" y="1800461"/>
            <a:ext cx="414530" cy="41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6468D4-B2F2-4C12-8104-365038F64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97038"/>
            <a:ext cx="414530" cy="41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1762282D-7479-4696-AEAC-41D0076E0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00" y="3284984"/>
            <a:ext cx="414530" cy="41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4C1AD230-E0E3-4368-AC31-211AD6687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6089"/>
            <a:ext cx="414530" cy="41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925D4AD9-F3D8-4BBD-99E6-8EFDF76FB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43010"/>
            <a:ext cx="414530" cy="41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7B36A3A0-17AF-44A9-BEAF-2511EAA8A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268" y="4643010"/>
            <a:ext cx="414530" cy="41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838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 текущего состояния процесса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720840"/>
            <a:ext cx="588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Сбор данных: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Каким образом вы определили потребности/проблемы внутреннего или внешнего заказчика, решить которые позволит данный проект ?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Каким образом проводился сбор данных в текущем состоянии?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Какие инструменты использовались? (картирование, диаграмма Спагетти, диаграмма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Исикава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диаграмма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Паретто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метод 5 Почему, причинно-следственная диаграмма);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Кем проводился сбор данных в текущем состоянии?</a:t>
            </a:r>
          </a:p>
        </p:txBody>
      </p:sp>
    </p:spTree>
    <p:extLst>
      <p:ext uri="{BB962C8B-B14F-4D97-AF65-F5344CB8AC3E}">
        <p14:creationId xmlns:p14="http://schemas.microsoft.com/office/powerpoint/2010/main" val="316093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 идеального состояния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4037549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5715" y="524776"/>
            <a:ext cx="7938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Пирамида проблем</a:t>
            </a:r>
          </a:p>
          <a:p>
            <a:pPr algn="ctr"/>
            <a:endParaRPr lang="ru-RU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705715" y="2497605"/>
            <a:ext cx="77325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BB0E51F4-6683-486D-828A-441F28358AC4}"/>
              </a:ext>
            </a:extLst>
          </p:cNvPr>
          <p:cNvSpPr/>
          <p:nvPr/>
        </p:nvSpPr>
        <p:spPr bwMode="auto">
          <a:xfrm>
            <a:off x="3574642" y="1274629"/>
            <a:ext cx="1105715" cy="903750"/>
          </a:xfrm>
          <a:prstGeom prst="triangle">
            <a:avLst>
              <a:gd name="adj" fmla="val 49251"/>
            </a:avLst>
          </a:prstGeom>
          <a:solidFill>
            <a:srgbClr val="327FBE">
              <a:alpha val="21961"/>
            </a:srgb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рапеция 7">
            <a:extLst>
              <a:ext uri="{FF2B5EF4-FFF2-40B4-BE49-F238E27FC236}">
                <a16:creationId xmlns:a16="http://schemas.microsoft.com/office/drawing/2014/main" id="{FEA94B5E-3ECA-46F3-8242-90F1BA3E4187}"/>
              </a:ext>
            </a:extLst>
          </p:cNvPr>
          <p:cNvSpPr/>
          <p:nvPr/>
        </p:nvSpPr>
        <p:spPr bwMode="auto">
          <a:xfrm>
            <a:off x="1379764" y="3425023"/>
            <a:ext cx="5502731" cy="2441166"/>
          </a:xfrm>
          <a:prstGeom prst="trapezoid">
            <a:avLst>
              <a:gd name="adj" fmla="val 59506"/>
            </a:avLst>
          </a:prstGeom>
          <a:solidFill>
            <a:srgbClr val="0070C0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latin typeface="Arial" charset="0"/>
            </a:endParaRPr>
          </a:p>
        </p:txBody>
      </p:sp>
      <p:sp>
        <p:nvSpPr>
          <p:cNvPr id="9" name="Трапеция 8">
            <a:extLst>
              <a:ext uri="{FF2B5EF4-FFF2-40B4-BE49-F238E27FC236}">
                <a16:creationId xmlns:a16="http://schemas.microsoft.com/office/drawing/2014/main" id="{59DC12A3-C1E8-4DAD-AB54-B0A685CCA0A8}"/>
              </a:ext>
            </a:extLst>
          </p:cNvPr>
          <p:cNvSpPr/>
          <p:nvPr/>
        </p:nvSpPr>
        <p:spPr bwMode="auto">
          <a:xfrm>
            <a:off x="2748064" y="2145705"/>
            <a:ext cx="2777657" cy="1381205"/>
          </a:xfrm>
          <a:prstGeom prst="trapezoid">
            <a:avLst>
              <a:gd name="adj" fmla="val 59506"/>
            </a:avLst>
          </a:prstGeom>
          <a:solidFill>
            <a:srgbClr val="4770B5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2426F1-1212-4CAB-9D7A-374AC91E8D3D}"/>
              </a:ext>
            </a:extLst>
          </p:cNvPr>
          <p:cNvSpPr/>
          <p:nvPr/>
        </p:nvSpPr>
        <p:spPr>
          <a:xfrm>
            <a:off x="3094102" y="1778039"/>
            <a:ext cx="2066795" cy="201994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6350">
                  <a:solidFill>
                    <a:schemeClr val="tx1"/>
                  </a:solidFill>
                </a:ln>
              </a:rPr>
              <a:t>Федеральный уровень</a:t>
            </a:r>
            <a:endParaRPr lang="ru-RU" sz="1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69C47B-2C08-462A-A103-80CA445B1B4E}"/>
              </a:ext>
            </a:extLst>
          </p:cNvPr>
          <p:cNvSpPr/>
          <p:nvPr/>
        </p:nvSpPr>
        <p:spPr>
          <a:xfrm>
            <a:off x="3169257" y="2480988"/>
            <a:ext cx="1935271" cy="228298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6350">
                  <a:solidFill>
                    <a:schemeClr val="tx1"/>
                  </a:solidFill>
                </a:ln>
              </a:rPr>
              <a:t>Региональный уровень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E5A6370-CD24-4CD9-A71A-C9E5DD12C635}"/>
              </a:ext>
            </a:extLst>
          </p:cNvPr>
          <p:cNvSpPr/>
          <p:nvPr/>
        </p:nvSpPr>
        <p:spPr>
          <a:xfrm>
            <a:off x="3178653" y="3670300"/>
            <a:ext cx="1916482" cy="283664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6350">
                  <a:solidFill>
                    <a:schemeClr val="tx1"/>
                  </a:solidFill>
                </a:ln>
              </a:rPr>
              <a:t>Местный уровень</a:t>
            </a:r>
            <a:endParaRPr lang="ru-RU" sz="12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3585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156531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 целевого состояния процесса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9980" y="2132856"/>
            <a:ext cx="68643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 формировалась карта целевого состояния?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Каким образом осуществлялся поиск решений и ликвидации причин несоответствий текущего и целевого состояния?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Соответствует ли карта целевого состояния цели проекта в целом?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Уровень оригинальности решений по способам реализации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68532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ГРИФ УТВЕРЖДЕНИЯ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мероприятий устранению проблем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997839"/>
            <a:ext cx="54726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Выработка решений : </a:t>
            </a:r>
          </a:p>
          <a:p>
            <a:r>
              <a:rPr lang="ru-RU" dirty="0"/>
              <a:t>- Какие были приняты решения для устранения несоответствий?</a:t>
            </a:r>
          </a:p>
          <a:p>
            <a:r>
              <a:rPr lang="ru-RU" dirty="0"/>
              <a:t>- Каким образом подготовлен план мероприятий? (диаграмма </a:t>
            </a:r>
            <a:r>
              <a:rPr lang="ru-RU" dirty="0" err="1"/>
              <a:t>Ганта</a:t>
            </a:r>
            <a:r>
              <a:rPr lang="ru-RU" dirty="0"/>
              <a:t>, дорожная карта и т.д.)</a:t>
            </a:r>
          </a:p>
          <a:p>
            <a:r>
              <a:rPr lang="ru-RU" dirty="0"/>
              <a:t>- Каким образом планировались ресурсы для реализации проекта ? </a:t>
            </a:r>
          </a:p>
        </p:txBody>
      </p:sp>
    </p:spTree>
    <p:extLst>
      <p:ext uri="{BB962C8B-B14F-4D97-AF65-F5344CB8AC3E}">
        <p14:creationId xmlns:p14="http://schemas.microsoft.com/office/powerpoint/2010/main" val="3707002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295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Futura PT Bold</vt:lpstr>
      <vt:lpstr>Futura PT Light</vt:lpstr>
      <vt:lpstr>Times New Roman</vt:lpstr>
      <vt:lpstr>Verdana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Наталья</cp:lastModifiedBy>
  <cp:revision>48</cp:revision>
  <dcterms:created xsi:type="dcterms:W3CDTF">2015-05-21T08:08:01Z</dcterms:created>
  <dcterms:modified xsi:type="dcterms:W3CDTF">2021-11-06T13:45:40Z</dcterms:modified>
</cp:coreProperties>
</file>